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0"/>
  </p:notesMasterIdLst>
  <p:sldIdLst>
    <p:sldId id="256" r:id="rId2"/>
    <p:sldId id="257" r:id="rId3"/>
    <p:sldId id="258" r:id="rId4"/>
    <p:sldId id="259" r:id="rId5"/>
    <p:sldId id="260" r:id="rId6"/>
    <p:sldId id="261" r:id="rId7"/>
    <p:sldId id="262" r:id="rId8"/>
    <p:sldId id="263" r:id="rId9"/>
    <p:sldId id="267" r:id="rId10"/>
    <p:sldId id="270" r:id="rId11"/>
    <p:sldId id="271" r:id="rId12"/>
    <p:sldId id="272" r:id="rId13"/>
    <p:sldId id="273" r:id="rId14"/>
    <p:sldId id="274" r:id="rId15"/>
    <p:sldId id="275" r:id="rId16"/>
    <p:sldId id="276" r:id="rId17"/>
    <p:sldId id="278" r:id="rId18"/>
    <p:sldId id="277" r:id="rId19"/>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CEEE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487" autoAdjust="0"/>
    <p:restoredTop sz="94610"/>
  </p:normalViewPr>
  <p:slideViewPr>
    <p:cSldViewPr snapToGrid="0" snapToObjects="1">
      <p:cViewPr varScale="1">
        <p:scale>
          <a:sx n="72" d="100"/>
          <a:sy n="72" d="100"/>
        </p:scale>
        <p:origin x="667"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757304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w="13811">
            <a:solidFill>
              <a:srgbClr val="E5E0DF"/>
            </a:solidFill>
            <a:prstDash val="solid"/>
          </a:ln>
        </p:spPr>
      </p:sp>
      <p:pic>
        <p:nvPicPr>
          <p:cNvPr id="4" name="Image 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23274" y="2162662"/>
            <a:ext cx="6507126" cy="3904275"/>
          </a:xfrm>
          <a:prstGeom prst="rect">
            <a:avLst/>
          </a:prstGeom>
        </p:spPr>
      </p:pic>
      <p:sp>
        <p:nvSpPr>
          <p:cNvPr id="5" name="Text 2"/>
          <p:cNvSpPr/>
          <p:nvPr/>
        </p:nvSpPr>
        <p:spPr>
          <a:xfrm>
            <a:off x="833199" y="2581870"/>
            <a:ext cx="7477601" cy="1666399"/>
          </a:xfrm>
          <a:prstGeom prst="rect">
            <a:avLst/>
          </a:prstGeom>
          <a:noFill/>
          <a:ln/>
        </p:spPr>
        <p:txBody>
          <a:bodyPr wrap="square" rtlCol="0" anchor="t"/>
          <a:lstStyle/>
          <a:p>
            <a:pPr marL="0" indent="0">
              <a:lnSpc>
                <a:spcPts val="6561"/>
              </a:lnSpc>
              <a:buNone/>
            </a:pPr>
            <a:r>
              <a:rPr lang="en-US" sz="5249" kern="0" spc="-157" dirty="0">
                <a:solidFill>
                  <a:srgbClr val="2C3F42"/>
                </a:solidFill>
                <a:latin typeface="Bitter" pitchFamily="34" charset="0"/>
                <a:ea typeface="Bitter" pitchFamily="34" charset="-122"/>
                <a:cs typeface="Bitter" pitchFamily="34" charset="-120"/>
              </a:rPr>
              <a:t>Hava Kalitesini İzleme Sitesi</a:t>
            </a:r>
            <a:endParaRPr lang="en-US" sz="5249" dirty="0"/>
          </a:p>
        </p:txBody>
      </p:sp>
      <p:sp>
        <p:nvSpPr>
          <p:cNvPr id="6" name="Text 3"/>
          <p:cNvSpPr/>
          <p:nvPr/>
        </p:nvSpPr>
        <p:spPr>
          <a:xfrm>
            <a:off x="833199" y="4581525"/>
            <a:ext cx="7477601" cy="1066205"/>
          </a:xfrm>
          <a:prstGeom prst="rect">
            <a:avLst/>
          </a:prstGeom>
          <a:noFill/>
          <a:ln/>
        </p:spPr>
        <p:txBody>
          <a:bodyPr wrap="square" rtlCol="0" anchor="t"/>
          <a:lstStyle/>
          <a:p>
            <a:pPr marL="0" indent="0">
              <a:lnSpc>
                <a:spcPts val="2799"/>
              </a:lnSpc>
              <a:buNone/>
            </a:pPr>
            <a:r>
              <a:rPr lang="en-US" sz="1750" kern="0" spc="-35" dirty="0">
                <a:solidFill>
                  <a:srgbClr val="2B2E3C"/>
                </a:solidFill>
                <a:latin typeface="Open Sans" pitchFamily="34" charset="0"/>
                <a:ea typeface="Open Sans" pitchFamily="34" charset="-122"/>
                <a:cs typeface="Open Sans" pitchFamily="34" charset="-120"/>
              </a:rPr>
              <a:t>Hava kalitesini izlemek için tasarlanan bu site, insanların sağlığı ve çevrenin korunması için büyük önem taşımaktadır. Hava kalitesinin neden önemli olduğunu keşfedin ve sitemizin sunduğu faydalardan yararlanın.</a:t>
            </a:r>
            <a:endParaRPr lang="en-US" sz="1750"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2">
            <a:lumMod val="20000"/>
            <a:lumOff val="80000"/>
          </a:schemeClr>
        </a:solidFill>
        <a:effectLst/>
      </p:bgPr>
    </p:bg>
    <p:spTree>
      <p:nvGrpSpPr>
        <p:cNvPr id="1" name=""/>
        <p:cNvGrpSpPr/>
        <p:nvPr/>
      </p:nvGrpSpPr>
      <p:grpSpPr>
        <a:xfrm>
          <a:off x="0" y="0"/>
          <a:ext cx="0" cy="0"/>
          <a:chOff x="0" y="0"/>
          <a:chExt cx="0" cy="0"/>
        </a:xfrm>
      </p:grpSpPr>
      <p:pic>
        <p:nvPicPr>
          <p:cNvPr id="4" name="Resim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6032" y="0"/>
            <a:ext cx="14630399" cy="8229600"/>
          </a:xfrm>
          <a:prstGeom prst="rect">
            <a:avLst/>
          </a:prstGeom>
        </p:spPr>
      </p:pic>
      <p:sp>
        <p:nvSpPr>
          <p:cNvPr id="5" name="Dikdörtgen 4"/>
          <p:cNvSpPr/>
          <p:nvPr/>
        </p:nvSpPr>
        <p:spPr>
          <a:xfrm>
            <a:off x="-256032" y="0"/>
            <a:ext cx="9424416" cy="797654"/>
          </a:xfrm>
          <a:prstGeom prst="rect">
            <a:avLst/>
          </a:prstGeom>
        </p:spPr>
        <p:txBody>
          <a:bodyPr wrap="square">
            <a:spAutoFit/>
          </a:bodyPr>
          <a:lstStyle/>
          <a:p>
            <a:pPr>
              <a:lnSpc>
                <a:spcPts val="5468"/>
              </a:lnSpc>
            </a:pPr>
            <a:r>
              <a:rPr lang="tr-TR" sz="2400" kern="0" spc="-131" dirty="0" err="1">
                <a:solidFill>
                  <a:srgbClr val="2C3F42"/>
                </a:solidFill>
                <a:latin typeface="Arial Black" panose="020B0A04020102020204" pitchFamily="34" charset="0"/>
                <a:ea typeface="Bitter"/>
                <a:cs typeface="Bitter" pitchFamily="34" charset="-120"/>
              </a:rPr>
              <a:t>Use</a:t>
            </a:r>
            <a:r>
              <a:rPr lang="tr-TR" sz="2400" kern="0" spc="-131" dirty="0">
                <a:solidFill>
                  <a:srgbClr val="2C3F42"/>
                </a:solidFill>
                <a:latin typeface="Arial Black" panose="020B0A04020102020204" pitchFamily="34" charset="0"/>
                <a:ea typeface="Bitter"/>
                <a:cs typeface="Bitter" pitchFamily="34" charset="-120"/>
              </a:rPr>
              <a:t> Case</a:t>
            </a:r>
            <a:endParaRPr lang="en-US" sz="2400" dirty="0">
              <a:latin typeface="Arial Black" panose="020B0A04020102020204" pitchFamily="34" charset="0"/>
              <a:ea typeface="Bitter"/>
            </a:endParaRPr>
          </a:p>
        </p:txBody>
      </p:sp>
    </p:spTree>
    <p:extLst>
      <p:ext uri="{BB962C8B-B14F-4D97-AF65-F5344CB8AC3E}">
        <p14:creationId xmlns:p14="http://schemas.microsoft.com/office/powerpoint/2010/main" val="137371718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3978128" cy="7802880"/>
          </a:xfrm>
          <a:prstGeom prst="rect">
            <a:avLst/>
          </a:prstGeom>
        </p:spPr>
      </p:pic>
      <p:sp>
        <p:nvSpPr>
          <p:cNvPr id="7" name="Dikdörtgen 6"/>
          <p:cNvSpPr/>
          <p:nvPr/>
        </p:nvSpPr>
        <p:spPr>
          <a:xfrm>
            <a:off x="0" y="0"/>
            <a:ext cx="4230624" cy="702372"/>
          </a:xfrm>
          <a:prstGeom prst="rect">
            <a:avLst/>
          </a:prstGeom>
        </p:spPr>
        <p:txBody>
          <a:bodyPr wrap="square">
            <a:spAutoFit/>
          </a:bodyPr>
          <a:lstStyle/>
          <a:p>
            <a:pPr>
              <a:lnSpc>
                <a:spcPts val="5468"/>
              </a:lnSpc>
            </a:pPr>
            <a:r>
              <a:rPr lang="tr-TR" sz="2400" kern="0" spc="-131" dirty="0" smtClean="0">
                <a:solidFill>
                  <a:srgbClr val="2C3F42"/>
                </a:solidFill>
                <a:latin typeface="Arial Black" panose="020B0A04020102020204" pitchFamily="34" charset="0"/>
                <a:ea typeface="Bitter"/>
                <a:cs typeface="Bitter" pitchFamily="34" charset="-120"/>
              </a:rPr>
              <a:t>Class UML Diyagramı</a:t>
            </a:r>
            <a:endParaRPr lang="en-US" sz="2400" dirty="0">
              <a:latin typeface="Arial Black" panose="020B0A04020102020204" pitchFamily="34" charset="0"/>
              <a:ea typeface="Bitter"/>
            </a:endParaRPr>
          </a:p>
        </p:txBody>
      </p:sp>
    </p:spTree>
    <p:extLst>
      <p:ext uri="{BB962C8B-B14F-4D97-AF65-F5344CB8AC3E}">
        <p14:creationId xmlns:p14="http://schemas.microsoft.com/office/powerpoint/2010/main" val="77311999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40992" y="1044702"/>
            <a:ext cx="9546336" cy="6906366"/>
          </a:xfrm>
          <a:prstGeom prst="rect">
            <a:avLst/>
          </a:prstGeom>
        </p:spPr>
      </p:pic>
      <p:sp>
        <p:nvSpPr>
          <p:cNvPr id="3" name="Dikdörtgen 2"/>
          <p:cNvSpPr/>
          <p:nvPr/>
        </p:nvSpPr>
        <p:spPr>
          <a:xfrm>
            <a:off x="0" y="0"/>
            <a:ext cx="8588049" cy="682110"/>
          </a:xfrm>
          <a:prstGeom prst="rect">
            <a:avLst/>
          </a:prstGeom>
        </p:spPr>
        <p:txBody>
          <a:bodyPr wrap="square">
            <a:spAutoFit/>
          </a:bodyPr>
          <a:lstStyle/>
          <a:p>
            <a:pPr>
              <a:lnSpc>
                <a:spcPts val="5468"/>
              </a:lnSpc>
            </a:pPr>
            <a:r>
              <a:rPr lang="tr-TR" kern="0" spc="-131" dirty="0" smtClean="0">
                <a:solidFill>
                  <a:srgbClr val="2C3F42"/>
                </a:solidFill>
                <a:latin typeface="Arial Black" panose="020B0A04020102020204" pitchFamily="34" charset="0"/>
                <a:ea typeface="Bitter"/>
                <a:cs typeface="Bitter" pitchFamily="34" charset="-120"/>
              </a:rPr>
              <a:t>Er Diyagramı</a:t>
            </a:r>
            <a:endParaRPr lang="en-US" dirty="0">
              <a:latin typeface="Arial Black" panose="020B0A04020102020204" pitchFamily="34" charset="0"/>
              <a:ea typeface="Bitter"/>
            </a:endParaRPr>
          </a:p>
        </p:txBody>
      </p:sp>
    </p:spTree>
    <p:extLst>
      <p:ext uri="{BB962C8B-B14F-4D97-AF65-F5344CB8AC3E}">
        <p14:creationId xmlns:p14="http://schemas.microsoft.com/office/powerpoint/2010/main" val="153142654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9888" y="1414462"/>
            <a:ext cx="11882234" cy="6248210"/>
          </a:xfrm>
          <a:prstGeom prst="rect">
            <a:avLst/>
          </a:prstGeom>
        </p:spPr>
      </p:pic>
      <p:sp>
        <p:nvSpPr>
          <p:cNvPr id="3" name="Dikdörtgen 2"/>
          <p:cNvSpPr/>
          <p:nvPr/>
        </p:nvSpPr>
        <p:spPr>
          <a:xfrm>
            <a:off x="1" y="0"/>
            <a:ext cx="6900671" cy="682110"/>
          </a:xfrm>
          <a:prstGeom prst="rect">
            <a:avLst/>
          </a:prstGeom>
        </p:spPr>
        <p:txBody>
          <a:bodyPr wrap="square">
            <a:spAutoFit/>
          </a:bodyPr>
          <a:lstStyle/>
          <a:p>
            <a:pPr>
              <a:lnSpc>
                <a:spcPts val="5468"/>
              </a:lnSpc>
            </a:pPr>
            <a:r>
              <a:rPr lang="tr-TR" kern="0" spc="-131" dirty="0" smtClean="0">
                <a:solidFill>
                  <a:srgbClr val="2C3F42"/>
                </a:solidFill>
                <a:latin typeface="Arial Black" panose="020B0A04020102020204" pitchFamily="34" charset="0"/>
                <a:ea typeface="Bitter"/>
              </a:rPr>
              <a:t>Veri Tabanı Şeması</a:t>
            </a:r>
            <a:endParaRPr lang="en-US" dirty="0">
              <a:latin typeface="Arial Black" panose="020B0A04020102020204" pitchFamily="34" charset="0"/>
              <a:ea typeface="Bitter"/>
            </a:endParaRPr>
          </a:p>
        </p:txBody>
      </p:sp>
    </p:spTree>
    <p:extLst>
      <p:ext uri="{BB962C8B-B14F-4D97-AF65-F5344CB8AC3E}">
        <p14:creationId xmlns:p14="http://schemas.microsoft.com/office/powerpoint/2010/main" val="272517383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67075" y="1300162"/>
            <a:ext cx="8096250" cy="5629275"/>
          </a:xfrm>
          <a:prstGeom prst="rect">
            <a:avLst/>
          </a:prstGeom>
        </p:spPr>
      </p:pic>
      <p:sp>
        <p:nvSpPr>
          <p:cNvPr id="3" name="Dikdörtgen 2"/>
          <p:cNvSpPr/>
          <p:nvPr/>
        </p:nvSpPr>
        <p:spPr>
          <a:xfrm>
            <a:off x="0" y="0"/>
            <a:ext cx="8588048" cy="682110"/>
          </a:xfrm>
          <a:prstGeom prst="rect">
            <a:avLst/>
          </a:prstGeom>
        </p:spPr>
        <p:txBody>
          <a:bodyPr wrap="square">
            <a:spAutoFit/>
          </a:bodyPr>
          <a:lstStyle/>
          <a:p>
            <a:pPr>
              <a:lnSpc>
                <a:spcPts val="5468"/>
              </a:lnSpc>
            </a:pPr>
            <a:r>
              <a:rPr lang="tr-TR" kern="0" spc="-131" dirty="0" smtClean="0">
                <a:solidFill>
                  <a:srgbClr val="2C3F42"/>
                </a:solidFill>
                <a:latin typeface="Arial Black" panose="020B0A04020102020204" pitchFamily="34" charset="0"/>
                <a:ea typeface="Bitter"/>
              </a:rPr>
              <a:t>Veri Setleri (1/2)</a:t>
            </a:r>
            <a:endParaRPr lang="en-US" dirty="0">
              <a:latin typeface="Arial Black" panose="020B0A04020102020204" pitchFamily="34" charset="0"/>
              <a:ea typeface="Bitter"/>
            </a:endParaRPr>
          </a:p>
        </p:txBody>
      </p:sp>
    </p:spTree>
    <p:extLst>
      <p:ext uri="{BB962C8B-B14F-4D97-AF65-F5344CB8AC3E}">
        <p14:creationId xmlns:p14="http://schemas.microsoft.com/office/powerpoint/2010/main" val="33523744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p:cNvPicPr>
            <a:picLocks noChangeAspect="1"/>
          </p:cNvPicPr>
          <p:nvPr/>
        </p:nvPicPr>
        <p:blipFill>
          <a:blip r:embed="rId2"/>
          <a:stretch>
            <a:fillRect/>
          </a:stretch>
        </p:blipFill>
        <p:spPr>
          <a:xfrm>
            <a:off x="4198350" y="201591"/>
            <a:ext cx="6233700" cy="7826418"/>
          </a:xfrm>
          <a:prstGeom prst="rect">
            <a:avLst/>
          </a:prstGeom>
        </p:spPr>
      </p:pic>
      <p:sp>
        <p:nvSpPr>
          <p:cNvPr id="3" name="Dikdörtgen 2"/>
          <p:cNvSpPr/>
          <p:nvPr/>
        </p:nvSpPr>
        <p:spPr>
          <a:xfrm>
            <a:off x="0" y="0"/>
            <a:ext cx="2506299" cy="797654"/>
          </a:xfrm>
          <a:prstGeom prst="rect">
            <a:avLst/>
          </a:prstGeom>
        </p:spPr>
        <p:txBody>
          <a:bodyPr wrap="square">
            <a:spAutoFit/>
          </a:bodyPr>
          <a:lstStyle/>
          <a:p>
            <a:pPr>
              <a:lnSpc>
                <a:spcPts val="5468"/>
              </a:lnSpc>
            </a:pPr>
            <a:r>
              <a:rPr lang="tr-TR" kern="0" spc="-131" dirty="0">
                <a:solidFill>
                  <a:srgbClr val="2C3F42"/>
                </a:solidFill>
                <a:latin typeface="Arial Black" panose="020B0A04020102020204" pitchFamily="34" charset="0"/>
                <a:ea typeface="Bitter"/>
              </a:rPr>
              <a:t>Veri Setleri </a:t>
            </a:r>
            <a:r>
              <a:rPr lang="tr-TR" kern="0" spc="-131" dirty="0" smtClean="0">
                <a:solidFill>
                  <a:srgbClr val="2C3F42"/>
                </a:solidFill>
                <a:latin typeface="Arial Black" panose="020B0A04020102020204" pitchFamily="34" charset="0"/>
                <a:ea typeface="Bitter"/>
              </a:rPr>
              <a:t>(</a:t>
            </a:r>
            <a:r>
              <a:rPr lang="tr-TR" kern="0" spc="-131" dirty="0">
                <a:solidFill>
                  <a:srgbClr val="2C3F42"/>
                </a:solidFill>
                <a:latin typeface="Arial Black" panose="020B0A04020102020204" pitchFamily="34" charset="0"/>
                <a:ea typeface="Bitter"/>
              </a:rPr>
              <a:t>2</a:t>
            </a:r>
            <a:r>
              <a:rPr lang="tr-TR" kern="0" spc="-131" dirty="0" smtClean="0">
                <a:solidFill>
                  <a:srgbClr val="2C3F42"/>
                </a:solidFill>
                <a:latin typeface="Arial Black" panose="020B0A04020102020204" pitchFamily="34" charset="0"/>
                <a:ea typeface="Bitter"/>
              </a:rPr>
              <a:t>/2)</a:t>
            </a:r>
            <a:endParaRPr lang="en-US" dirty="0">
              <a:latin typeface="Arial Black" panose="020B0A04020102020204" pitchFamily="34" charset="0"/>
              <a:ea typeface="Bitter"/>
            </a:endParaRPr>
          </a:p>
        </p:txBody>
      </p:sp>
    </p:spTree>
    <p:extLst>
      <p:ext uri="{BB962C8B-B14F-4D97-AF65-F5344CB8AC3E}">
        <p14:creationId xmlns:p14="http://schemas.microsoft.com/office/powerpoint/2010/main" val="24896478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4630400" cy="8229600"/>
          </a:xfrm>
          <a:prstGeom prst="rect">
            <a:avLst/>
          </a:prstGeom>
        </p:spPr>
      </p:pic>
    </p:spTree>
    <p:extLst>
      <p:ext uri="{BB962C8B-B14F-4D97-AF65-F5344CB8AC3E}">
        <p14:creationId xmlns:p14="http://schemas.microsoft.com/office/powerpoint/2010/main" val="7741054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4630400" cy="8229600"/>
          </a:xfrm>
          <a:prstGeom prst="rect">
            <a:avLst/>
          </a:prstGeom>
        </p:spPr>
      </p:pic>
    </p:spTree>
    <p:extLst>
      <p:ext uri="{BB962C8B-B14F-4D97-AF65-F5344CB8AC3E}">
        <p14:creationId xmlns:p14="http://schemas.microsoft.com/office/powerpoint/2010/main" val="5610148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4630400" cy="8229600"/>
          </a:xfrm>
          <a:prstGeom prst="rect">
            <a:avLst/>
          </a:prstGeom>
        </p:spPr>
      </p:pic>
    </p:spTree>
    <p:extLst>
      <p:ext uri="{BB962C8B-B14F-4D97-AF65-F5344CB8AC3E}">
        <p14:creationId xmlns:p14="http://schemas.microsoft.com/office/powerpoint/2010/main" val="11807234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w="13811">
            <a:solidFill>
              <a:srgbClr val="E5E0DF"/>
            </a:solidFill>
            <a:prstDash val="solid"/>
          </a:ln>
        </p:spPr>
      </p:sp>
      <p:sp>
        <p:nvSpPr>
          <p:cNvPr id="5" name="Text 2"/>
          <p:cNvSpPr/>
          <p:nvPr/>
        </p:nvSpPr>
        <p:spPr>
          <a:xfrm>
            <a:off x="6319599" y="2712482"/>
            <a:ext cx="4863584" cy="694373"/>
          </a:xfrm>
          <a:prstGeom prst="rect">
            <a:avLst/>
          </a:prstGeom>
          <a:noFill/>
          <a:ln/>
        </p:spPr>
        <p:txBody>
          <a:bodyPr wrap="none" rtlCol="0" anchor="t"/>
          <a:lstStyle/>
          <a:p>
            <a:pPr marL="0" indent="0">
              <a:lnSpc>
                <a:spcPts val="5468"/>
              </a:lnSpc>
              <a:buNone/>
            </a:pPr>
            <a:r>
              <a:rPr lang="en-US" sz="4374" kern="0" spc="-131" dirty="0">
                <a:solidFill>
                  <a:srgbClr val="2C3F42"/>
                </a:solidFill>
                <a:latin typeface="Bitter" pitchFamily="34" charset="0"/>
                <a:ea typeface="Bitter" pitchFamily="34" charset="-122"/>
                <a:cs typeface="Bitter" pitchFamily="34" charset="-120"/>
              </a:rPr>
              <a:t>Hava Kalitesi Nedir?</a:t>
            </a:r>
            <a:endParaRPr lang="en-US" sz="4374" dirty="0"/>
          </a:p>
        </p:txBody>
      </p:sp>
      <p:sp>
        <p:nvSpPr>
          <p:cNvPr id="6" name="Text 3"/>
          <p:cNvSpPr/>
          <p:nvPr/>
        </p:nvSpPr>
        <p:spPr>
          <a:xfrm>
            <a:off x="6319599" y="3740110"/>
            <a:ext cx="7477601" cy="1777008"/>
          </a:xfrm>
          <a:prstGeom prst="rect">
            <a:avLst/>
          </a:prstGeom>
          <a:noFill/>
          <a:ln/>
        </p:spPr>
        <p:txBody>
          <a:bodyPr wrap="square" rtlCol="0" anchor="t"/>
          <a:lstStyle/>
          <a:p>
            <a:pPr>
              <a:lnSpc>
                <a:spcPts val="2799"/>
              </a:lnSpc>
            </a:pPr>
            <a:r>
              <a:rPr lang="en-US" sz="1750" kern="0" spc="-35" dirty="0" err="1">
                <a:solidFill>
                  <a:srgbClr val="2B2E3C"/>
                </a:solidFill>
                <a:latin typeface="Open Sans" pitchFamily="34" charset="0"/>
                <a:ea typeface="Open Sans" pitchFamily="34" charset="-122"/>
                <a:cs typeface="Open Sans" pitchFamily="34" charset="-120"/>
              </a:rPr>
              <a:t>Hava</a:t>
            </a:r>
            <a:r>
              <a:rPr lang="en-US" sz="1750" kern="0" spc="-35" dirty="0">
                <a:solidFill>
                  <a:srgbClr val="2B2E3C"/>
                </a:solidFill>
                <a:latin typeface="Open Sans" pitchFamily="34" charset="0"/>
                <a:ea typeface="Open Sans" pitchFamily="34" charset="-122"/>
                <a:cs typeface="Open Sans" pitchFamily="34" charset="-120"/>
              </a:rPr>
              <a:t> </a:t>
            </a:r>
            <a:r>
              <a:rPr lang="en-US" sz="1750" kern="0" spc="-35" dirty="0" err="1">
                <a:solidFill>
                  <a:srgbClr val="2B2E3C"/>
                </a:solidFill>
                <a:latin typeface="Open Sans" pitchFamily="34" charset="0"/>
                <a:ea typeface="Open Sans" pitchFamily="34" charset="-122"/>
                <a:cs typeface="Open Sans" pitchFamily="34" charset="-120"/>
              </a:rPr>
              <a:t>kalitesi</a:t>
            </a:r>
            <a:r>
              <a:rPr lang="en-US" sz="1750" kern="0" spc="-35" dirty="0">
                <a:solidFill>
                  <a:srgbClr val="2B2E3C"/>
                </a:solidFill>
                <a:latin typeface="Open Sans" pitchFamily="34" charset="0"/>
                <a:ea typeface="Open Sans" pitchFamily="34" charset="-122"/>
                <a:cs typeface="Open Sans" pitchFamily="34" charset="-120"/>
              </a:rPr>
              <a:t>, </a:t>
            </a:r>
            <a:r>
              <a:rPr lang="en-US" sz="1750" kern="0" spc="-35" dirty="0" err="1">
                <a:solidFill>
                  <a:srgbClr val="2B2E3C"/>
                </a:solidFill>
                <a:latin typeface="Open Sans" pitchFamily="34" charset="0"/>
                <a:ea typeface="Open Sans" pitchFamily="34" charset="-122"/>
                <a:cs typeface="Open Sans" pitchFamily="34" charset="-120"/>
              </a:rPr>
              <a:t>atmosferdeki</a:t>
            </a:r>
            <a:r>
              <a:rPr lang="en-US" sz="1750" kern="0" spc="-35" dirty="0">
                <a:solidFill>
                  <a:srgbClr val="2B2E3C"/>
                </a:solidFill>
                <a:latin typeface="Open Sans" pitchFamily="34" charset="0"/>
                <a:ea typeface="Open Sans" pitchFamily="34" charset="-122"/>
                <a:cs typeface="Open Sans" pitchFamily="34" charset="-120"/>
              </a:rPr>
              <a:t> </a:t>
            </a:r>
            <a:r>
              <a:rPr lang="en-US" sz="1750" kern="0" spc="-35" dirty="0" err="1">
                <a:solidFill>
                  <a:srgbClr val="2B2E3C"/>
                </a:solidFill>
                <a:latin typeface="Open Sans" pitchFamily="34" charset="0"/>
                <a:ea typeface="Open Sans" pitchFamily="34" charset="-122"/>
                <a:cs typeface="Open Sans" pitchFamily="34" charset="-120"/>
              </a:rPr>
              <a:t>kirleticilerin</a:t>
            </a:r>
            <a:r>
              <a:rPr lang="en-US" sz="1750" kern="0" spc="-35" dirty="0">
                <a:solidFill>
                  <a:srgbClr val="2B2E3C"/>
                </a:solidFill>
                <a:latin typeface="Open Sans" pitchFamily="34" charset="0"/>
                <a:ea typeface="Open Sans" pitchFamily="34" charset="-122"/>
                <a:cs typeface="Open Sans" pitchFamily="34" charset="-120"/>
              </a:rPr>
              <a:t> </a:t>
            </a:r>
            <a:r>
              <a:rPr lang="en-US" sz="1750" kern="0" spc="-35" dirty="0" err="1">
                <a:solidFill>
                  <a:srgbClr val="2B2E3C"/>
                </a:solidFill>
                <a:latin typeface="Open Sans" pitchFamily="34" charset="0"/>
                <a:ea typeface="Open Sans" pitchFamily="34" charset="-122"/>
                <a:cs typeface="Open Sans" pitchFamily="34" charset="-120"/>
              </a:rPr>
              <a:t>miktarını</a:t>
            </a:r>
            <a:r>
              <a:rPr lang="en-US" sz="1750" kern="0" spc="-35" dirty="0">
                <a:solidFill>
                  <a:srgbClr val="2B2E3C"/>
                </a:solidFill>
                <a:latin typeface="Open Sans" pitchFamily="34" charset="0"/>
                <a:ea typeface="Open Sans" pitchFamily="34" charset="-122"/>
                <a:cs typeface="Open Sans" pitchFamily="34" charset="-120"/>
              </a:rPr>
              <a:t> </a:t>
            </a:r>
            <a:r>
              <a:rPr lang="en-US" sz="1750" kern="0" spc="-35" dirty="0" err="1">
                <a:solidFill>
                  <a:srgbClr val="2B2E3C"/>
                </a:solidFill>
                <a:latin typeface="Open Sans" pitchFamily="34" charset="0"/>
                <a:ea typeface="Open Sans" pitchFamily="34" charset="-122"/>
                <a:cs typeface="Open Sans" pitchFamily="34" charset="-120"/>
              </a:rPr>
              <a:t>ve</a:t>
            </a:r>
            <a:r>
              <a:rPr lang="en-US" sz="1750" kern="0" spc="-35" dirty="0">
                <a:solidFill>
                  <a:srgbClr val="2B2E3C"/>
                </a:solidFill>
                <a:latin typeface="Open Sans" pitchFamily="34" charset="0"/>
                <a:ea typeface="Open Sans" pitchFamily="34" charset="-122"/>
                <a:cs typeface="Open Sans" pitchFamily="34" charset="-120"/>
              </a:rPr>
              <a:t> </a:t>
            </a:r>
            <a:r>
              <a:rPr lang="en-US" sz="1750" kern="0" spc="-35" dirty="0" err="1">
                <a:solidFill>
                  <a:srgbClr val="2B2E3C"/>
                </a:solidFill>
                <a:latin typeface="Open Sans" pitchFamily="34" charset="0"/>
                <a:ea typeface="Open Sans" pitchFamily="34" charset="-122"/>
                <a:cs typeface="Open Sans" pitchFamily="34" charset="-120"/>
              </a:rPr>
              <a:t>türünü</a:t>
            </a:r>
            <a:r>
              <a:rPr lang="en-US" sz="1750" kern="0" spc="-35" dirty="0">
                <a:solidFill>
                  <a:srgbClr val="2B2E3C"/>
                </a:solidFill>
                <a:latin typeface="Open Sans" pitchFamily="34" charset="0"/>
                <a:ea typeface="Open Sans" pitchFamily="34" charset="-122"/>
                <a:cs typeface="Open Sans" pitchFamily="34" charset="-120"/>
              </a:rPr>
              <a:t> </a:t>
            </a:r>
            <a:r>
              <a:rPr lang="en-US" sz="1750" kern="0" spc="-35" dirty="0" err="1">
                <a:solidFill>
                  <a:srgbClr val="2B2E3C"/>
                </a:solidFill>
                <a:latin typeface="Open Sans" pitchFamily="34" charset="0"/>
                <a:ea typeface="Open Sans" pitchFamily="34" charset="-122"/>
                <a:cs typeface="Open Sans" pitchFamily="34" charset="-120"/>
              </a:rPr>
              <a:t>tanımlayan</a:t>
            </a:r>
            <a:r>
              <a:rPr lang="en-US" sz="1750" kern="0" spc="-35" dirty="0">
                <a:solidFill>
                  <a:srgbClr val="2B2E3C"/>
                </a:solidFill>
                <a:latin typeface="Open Sans" pitchFamily="34" charset="0"/>
                <a:ea typeface="Open Sans" pitchFamily="34" charset="-122"/>
                <a:cs typeface="Open Sans" pitchFamily="34" charset="-120"/>
              </a:rPr>
              <a:t> </a:t>
            </a:r>
            <a:r>
              <a:rPr lang="en-US" sz="1750" kern="0" spc="-35" dirty="0" err="1">
                <a:solidFill>
                  <a:srgbClr val="2B2E3C"/>
                </a:solidFill>
                <a:latin typeface="Open Sans" pitchFamily="34" charset="0"/>
                <a:ea typeface="Open Sans" pitchFamily="34" charset="-122"/>
                <a:cs typeface="Open Sans" pitchFamily="34" charset="-120"/>
              </a:rPr>
              <a:t>bir</a:t>
            </a:r>
            <a:r>
              <a:rPr lang="en-US" sz="1750" kern="0" spc="-35" dirty="0">
                <a:solidFill>
                  <a:srgbClr val="2B2E3C"/>
                </a:solidFill>
                <a:latin typeface="Open Sans" pitchFamily="34" charset="0"/>
                <a:ea typeface="Open Sans" pitchFamily="34" charset="-122"/>
                <a:cs typeface="Open Sans" pitchFamily="34" charset="-120"/>
              </a:rPr>
              <a:t> </a:t>
            </a:r>
            <a:r>
              <a:rPr lang="en-US" sz="1750" kern="0" spc="-35" dirty="0" err="1">
                <a:solidFill>
                  <a:srgbClr val="2B2E3C"/>
                </a:solidFill>
                <a:latin typeface="Open Sans" pitchFamily="34" charset="0"/>
                <a:ea typeface="Open Sans" pitchFamily="34" charset="-122"/>
                <a:cs typeface="Open Sans" pitchFamily="34" charset="-120"/>
              </a:rPr>
              <a:t>ölçüdür</a:t>
            </a:r>
            <a:r>
              <a:rPr lang="en-US" sz="1750" kern="0" spc="-35" dirty="0">
                <a:solidFill>
                  <a:srgbClr val="2B2E3C"/>
                </a:solidFill>
                <a:latin typeface="Open Sans" pitchFamily="34" charset="0"/>
                <a:ea typeface="Open Sans" pitchFamily="34" charset="-122"/>
                <a:cs typeface="Open Sans" pitchFamily="34" charset="-120"/>
              </a:rPr>
              <a:t>. </a:t>
            </a:r>
            <a:r>
              <a:rPr lang="tr-TR" sz="1750" kern="0" spc="-35" dirty="0" smtClean="0">
                <a:solidFill>
                  <a:srgbClr val="2B2E3C"/>
                </a:solidFill>
                <a:latin typeface="Open Sans" pitchFamily="34" charset="0"/>
                <a:ea typeface="Open Sans" pitchFamily="34" charset="-122"/>
                <a:cs typeface="Open Sans" pitchFamily="34" charset="-120"/>
              </a:rPr>
              <a:t>İ</a:t>
            </a:r>
            <a:r>
              <a:rPr lang="en-US" sz="1750" kern="0" spc="-35" dirty="0" err="1" smtClean="0">
                <a:solidFill>
                  <a:srgbClr val="2B2E3C"/>
                </a:solidFill>
                <a:latin typeface="Open Sans" pitchFamily="34" charset="0"/>
                <a:ea typeface="Open Sans" pitchFamily="34" charset="-122"/>
                <a:cs typeface="Open Sans" pitchFamily="34" charset="-120"/>
              </a:rPr>
              <a:t>yi</a:t>
            </a:r>
            <a:r>
              <a:rPr lang="en-US" sz="1750" kern="0" spc="-35" dirty="0" smtClean="0">
                <a:solidFill>
                  <a:srgbClr val="2B2E3C"/>
                </a:solidFill>
                <a:latin typeface="Open Sans" pitchFamily="34" charset="0"/>
                <a:ea typeface="Open Sans" pitchFamily="34" charset="-122"/>
                <a:cs typeface="Open Sans" pitchFamily="34" charset="-120"/>
              </a:rPr>
              <a:t> </a:t>
            </a:r>
            <a:r>
              <a:rPr lang="en-US" sz="1750" kern="0" spc="-35" dirty="0" err="1">
                <a:solidFill>
                  <a:srgbClr val="2B2E3C"/>
                </a:solidFill>
                <a:latin typeface="Open Sans" pitchFamily="34" charset="0"/>
                <a:ea typeface="Open Sans" pitchFamily="34" charset="-122"/>
                <a:cs typeface="Open Sans" pitchFamily="34" charset="-120"/>
              </a:rPr>
              <a:t>bir</a:t>
            </a:r>
            <a:r>
              <a:rPr lang="en-US" sz="1750" kern="0" spc="-35" dirty="0">
                <a:solidFill>
                  <a:srgbClr val="2B2E3C"/>
                </a:solidFill>
                <a:latin typeface="Open Sans" pitchFamily="34" charset="0"/>
                <a:ea typeface="Open Sans" pitchFamily="34" charset="-122"/>
                <a:cs typeface="Open Sans" pitchFamily="34" charset="-120"/>
              </a:rPr>
              <a:t> </a:t>
            </a:r>
            <a:r>
              <a:rPr lang="en-US" sz="1750" kern="0" spc="-35" dirty="0" err="1">
                <a:solidFill>
                  <a:srgbClr val="2B2E3C"/>
                </a:solidFill>
                <a:latin typeface="Open Sans" pitchFamily="34" charset="0"/>
                <a:ea typeface="Open Sans" pitchFamily="34" charset="-122"/>
                <a:cs typeface="Open Sans" pitchFamily="34" charset="-120"/>
              </a:rPr>
              <a:t>hava</a:t>
            </a:r>
            <a:r>
              <a:rPr lang="en-US" sz="1750" kern="0" spc="-35" dirty="0">
                <a:solidFill>
                  <a:srgbClr val="2B2E3C"/>
                </a:solidFill>
                <a:latin typeface="Open Sans" pitchFamily="34" charset="0"/>
                <a:ea typeface="Open Sans" pitchFamily="34" charset="-122"/>
                <a:cs typeface="Open Sans" pitchFamily="34" charset="-120"/>
              </a:rPr>
              <a:t> </a:t>
            </a:r>
            <a:r>
              <a:rPr lang="en-US" sz="1750" kern="0" spc="-35" dirty="0" err="1">
                <a:solidFill>
                  <a:srgbClr val="2B2E3C"/>
                </a:solidFill>
                <a:latin typeface="Open Sans" pitchFamily="34" charset="0"/>
                <a:ea typeface="Open Sans" pitchFamily="34" charset="-122"/>
                <a:cs typeface="Open Sans" pitchFamily="34" charset="-120"/>
              </a:rPr>
              <a:t>kalitesine</a:t>
            </a:r>
            <a:r>
              <a:rPr lang="en-US" sz="1750" kern="0" spc="-35" dirty="0">
                <a:solidFill>
                  <a:srgbClr val="2B2E3C"/>
                </a:solidFill>
                <a:latin typeface="Open Sans" pitchFamily="34" charset="0"/>
                <a:ea typeface="Open Sans" pitchFamily="34" charset="-122"/>
                <a:cs typeface="Open Sans" pitchFamily="34" charset="-120"/>
              </a:rPr>
              <a:t> </a:t>
            </a:r>
            <a:r>
              <a:rPr lang="en-US" sz="1750" kern="0" spc="-35" dirty="0" err="1">
                <a:solidFill>
                  <a:srgbClr val="2B2E3C"/>
                </a:solidFill>
                <a:latin typeface="Open Sans" pitchFamily="34" charset="0"/>
                <a:ea typeface="Open Sans" pitchFamily="34" charset="-122"/>
                <a:cs typeface="Open Sans" pitchFamily="34" charset="-120"/>
              </a:rPr>
              <a:t>sahip</a:t>
            </a:r>
            <a:r>
              <a:rPr lang="en-US" sz="1750" kern="0" spc="-35" dirty="0">
                <a:solidFill>
                  <a:srgbClr val="2B2E3C"/>
                </a:solidFill>
                <a:latin typeface="Open Sans" pitchFamily="34" charset="0"/>
                <a:ea typeface="Open Sans" pitchFamily="34" charset="-122"/>
                <a:cs typeface="Open Sans" pitchFamily="34" charset="-120"/>
              </a:rPr>
              <a:t> </a:t>
            </a:r>
            <a:r>
              <a:rPr lang="en-US" sz="1750" kern="0" spc="-35" dirty="0" err="1">
                <a:solidFill>
                  <a:srgbClr val="2B2E3C"/>
                </a:solidFill>
                <a:latin typeface="Open Sans" pitchFamily="34" charset="0"/>
                <a:ea typeface="Open Sans" pitchFamily="34" charset="-122"/>
                <a:cs typeface="Open Sans" pitchFamily="34" charset="-120"/>
              </a:rPr>
              <a:t>olmak</a:t>
            </a:r>
            <a:r>
              <a:rPr lang="en-US" sz="1750" kern="0" spc="-35" dirty="0">
                <a:solidFill>
                  <a:srgbClr val="2B2E3C"/>
                </a:solidFill>
                <a:latin typeface="Open Sans" pitchFamily="34" charset="0"/>
                <a:ea typeface="Open Sans" pitchFamily="34" charset="-122"/>
                <a:cs typeface="Open Sans" pitchFamily="34" charset="-120"/>
              </a:rPr>
              <a:t>, </a:t>
            </a:r>
            <a:r>
              <a:rPr lang="en-US" sz="1750" kern="0" spc="-35" dirty="0" err="1">
                <a:solidFill>
                  <a:srgbClr val="2B2E3C"/>
                </a:solidFill>
                <a:latin typeface="Open Sans" pitchFamily="34" charset="0"/>
                <a:ea typeface="Open Sans" pitchFamily="34" charset="-122"/>
                <a:cs typeface="Open Sans" pitchFamily="34" charset="-120"/>
              </a:rPr>
              <a:t>temiz</a:t>
            </a:r>
            <a:r>
              <a:rPr lang="en-US" sz="1750" kern="0" spc="-35" dirty="0">
                <a:solidFill>
                  <a:srgbClr val="2B2E3C"/>
                </a:solidFill>
                <a:latin typeface="Open Sans" pitchFamily="34" charset="0"/>
                <a:ea typeface="Open Sans" pitchFamily="34" charset="-122"/>
                <a:cs typeface="Open Sans" pitchFamily="34" charset="-120"/>
              </a:rPr>
              <a:t> </a:t>
            </a:r>
            <a:r>
              <a:rPr lang="en-US" sz="1750" kern="0" spc="-35" dirty="0" err="1">
                <a:solidFill>
                  <a:srgbClr val="2B2E3C"/>
                </a:solidFill>
                <a:latin typeface="Open Sans" pitchFamily="34" charset="0"/>
                <a:ea typeface="Open Sans" pitchFamily="34" charset="-122"/>
                <a:cs typeface="Open Sans" pitchFamily="34" charset="-120"/>
              </a:rPr>
              <a:t>ve</a:t>
            </a:r>
            <a:r>
              <a:rPr lang="en-US" sz="1750" kern="0" spc="-35" dirty="0">
                <a:solidFill>
                  <a:srgbClr val="2B2E3C"/>
                </a:solidFill>
                <a:latin typeface="Open Sans" pitchFamily="34" charset="0"/>
                <a:ea typeface="Open Sans" pitchFamily="34" charset="-122"/>
                <a:cs typeface="Open Sans" pitchFamily="34" charset="-120"/>
              </a:rPr>
              <a:t> </a:t>
            </a:r>
            <a:r>
              <a:rPr lang="en-US" sz="1750" kern="0" spc="-35" dirty="0" err="1" smtClean="0">
                <a:solidFill>
                  <a:srgbClr val="2B2E3C"/>
                </a:solidFill>
                <a:latin typeface="Open Sans" pitchFamily="34" charset="0"/>
                <a:ea typeface="Open Sans" pitchFamily="34" charset="-122"/>
                <a:cs typeface="Open Sans" pitchFamily="34" charset="-120"/>
              </a:rPr>
              <a:t>sa</a:t>
            </a:r>
            <a:r>
              <a:rPr lang="tr-TR" sz="1750" kern="0" spc="-35" dirty="0" smtClean="0">
                <a:solidFill>
                  <a:srgbClr val="2B2E3C"/>
                </a:solidFill>
                <a:latin typeface="Open Sans" pitchFamily="34" charset="0"/>
                <a:ea typeface="Open Sans" pitchFamily="34" charset="-122"/>
                <a:cs typeface="Open Sans" pitchFamily="34" charset="-120"/>
              </a:rPr>
              <a:t>ğ</a:t>
            </a:r>
            <a:r>
              <a:rPr lang="en-US" sz="1750" kern="0" spc="-35" dirty="0" err="1" smtClean="0">
                <a:solidFill>
                  <a:srgbClr val="2B2E3C"/>
                </a:solidFill>
                <a:latin typeface="Open Sans" pitchFamily="34" charset="0"/>
                <a:ea typeface="Open Sans" pitchFamily="34" charset="-122"/>
                <a:cs typeface="Open Sans" pitchFamily="34" charset="-120"/>
              </a:rPr>
              <a:t>lıklı</a:t>
            </a:r>
            <a:r>
              <a:rPr lang="en-US" sz="1750" kern="0" spc="-35" dirty="0" smtClean="0">
                <a:solidFill>
                  <a:srgbClr val="2B2E3C"/>
                </a:solidFill>
                <a:latin typeface="Open Sans" pitchFamily="34" charset="0"/>
                <a:ea typeface="Open Sans" pitchFamily="34" charset="-122"/>
                <a:cs typeface="Open Sans" pitchFamily="34" charset="-120"/>
              </a:rPr>
              <a:t> </a:t>
            </a:r>
            <a:r>
              <a:rPr lang="en-US" sz="1750" kern="0" spc="-35" dirty="0" err="1">
                <a:solidFill>
                  <a:srgbClr val="2B2E3C"/>
                </a:solidFill>
                <a:latin typeface="Open Sans" pitchFamily="34" charset="0"/>
                <a:ea typeface="Open Sans" pitchFamily="34" charset="-122"/>
                <a:cs typeface="Open Sans" pitchFamily="34" charset="-120"/>
              </a:rPr>
              <a:t>bir</a:t>
            </a:r>
            <a:r>
              <a:rPr lang="en-US" sz="1750" kern="0" spc="-35" dirty="0">
                <a:solidFill>
                  <a:srgbClr val="2B2E3C"/>
                </a:solidFill>
                <a:latin typeface="Open Sans" pitchFamily="34" charset="0"/>
                <a:ea typeface="Open Sans" pitchFamily="34" charset="-122"/>
                <a:cs typeface="Open Sans" pitchFamily="34" charset="-120"/>
              </a:rPr>
              <a:t> </a:t>
            </a:r>
            <a:r>
              <a:rPr lang="en-US" sz="1750" kern="0" spc="-35" dirty="0" err="1">
                <a:solidFill>
                  <a:srgbClr val="2B2E3C"/>
                </a:solidFill>
                <a:latin typeface="Open Sans" pitchFamily="34" charset="0"/>
                <a:ea typeface="Open Sans" pitchFamily="34" charset="-122"/>
                <a:cs typeface="Open Sans" pitchFamily="34" charset="-120"/>
              </a:rPr>
              <a:t>çevrede</a:t>
            </a:r>
            <a:r>
              <a:rPr lang="en-US" sz="1750" kern="0" spc="-35" dirty="0">
                <a:solidFill>
                  <a:srgbClr val="2B2E3C"/>
                </a:solidFill>
                <a:latin typeface="Open Sans" pitchFamily="34" charset="0"/>
                <a:ea typeface="Open Sans" pitchFamily="34" charset="-122"/>
                <a:cs typeface="Open Sans" pitchFamily="34" charset="-120"/>
              </a:rPr>
              <a:t> </a:t>
            </a:r>
            <a:r>
              <a:rPr lang="en-US" sz="1750" kern="0" spc="-35" dirty="0" err="1">
                <a:solidFill>
                  <a:srgbClr val="2B2E3C"/>
                </a:solidFill>
                <a:latin typeface="Open Sans" pitchFamily="34" charset="0"/>
                <a:ea typeface="Open Sans" pitchFamily="34" charset="-122"/>
                <a:cs typeface="Open Sans" pitchFamily="34" charset="-120"/>
              </a:rPr>
              <a:t>yaşamak</a:t>
            </a:r>
            <a:r>
              <a:rPr lang="en-US" sz="1750" kern="0" spc="-35" dirty="0">
                <a:solidFill>
                  <a:srgbClr val="2B2E3C"/>
                </a:solidFill>
                <a:latin typeface="Open Sans" pitchFamily="34" charset="0"/>
                <a:ea typeface="Open Sans" pitchFamily="34" charset="-122"/>
                <a:cs typeface="Open Sans" pitchFamily="34" charset="-120"/>
              </a:rPr>
              <a:t> </a:t>
            </a:r>
            <a:r>
              <a:rPr lang="en-US" sz="1750" kern="0" spc="-35" dirty="0" err="1">
                <a:solidFill>
                  <a:srgbClr val="2B2E3C"/>
                </a:solidFill>
                <a:latin typeface="Open Sans" pitchFamily="34" charset="0"/>
                <a:ea typeface="Open Sans" pitchFamily="34" charset="-122"/>
                <a:cs typeface="Open Sans" pitchFamily="34" charset="-120"/>
              </a:rPr>
              <a:t>için</a:t>
            </a:r>
            <a:r>
              <a:rPr lang="en-US" sz="1750" kern="0" spc="-35" dirty="0">
                <a:solidFill>
                  <a:srgbClr val="2B2E3C"/>
                </a:solidFill>
                <a:latin typeface="Open Sans" pitchFamily="34" charset="0"/>
                <a:ea typeface="Open Sans" pitchFamily="34" charset="-122"/>
                <a:cs typeface="Open Sans" pitchFamily="34" charset="-120"/>
              </a:rPr>
              <a:t> </a:t>
            </a:r>
            <a:r>
              <a:rPr lang="en-US" sz="1750" kern="0" spc="-35" dirty="0" err="1">
                <a:solidFill>
                  <a:srgbClr val="2B2E3C"/>
                </a:solidFill>
                <a:latin typeface="Open Sans" pitchFamily="34" charset="0"/>
                <a:ea typeface="Open Sans" pitchFamily="34" charset="-122"/>
                <a:cs typeface="Open Sans" pitchFamily="34" charset="-120"/>
              </a:rPr>
              <a:t>önemlidir</a:t>
            </a:r>
            <a:r>
              <a:rPr lang="en-US" sz="1750" kern="0" spc="-35" dirty="0">
                <a:solidFill>
                  <a:srgbClr val="2B2E3C"/>
                </a:solidFill>
                <a:latin typeface="Open Sans" pitchFamily="34" charset="0"/>
                <a:ea typeface="Open Sans" pitchFamily="34" charset="-122"/>
                <a:cs typeface="Open Sans" pitchFamily="34" charset="-120"/>
              </a:rPr>
              <a:t>. </a:t>
            </a:r>
            <a:r>
              <a:rPr lang="en-US" sz="1750" kern="0" spc="-35" dirty="0" err="1">
                <a:solidFill>
                  <a:srgbClr val="2B2E3C"/>
                </a:solidFill>
                <a:latin typeface="Open Sans" pitchFamily="34" charset="0"/>
                <a:ea typeface="Open Sans" pitchFamily="34" charset="-122"/>
                <a:cs typeface="Open Sans" pitchFamily="34" charset="-120"/>
              </a:rPr>
              <a:t>Hava</a:t>
            </a:r>
            <a:r>
              <a:rPr lang="en-US" sz="1750" kern="0" spc="-35" dirty="0">
                <a:solidFill>
                  <a:srgbClr val="2B2E3C"/>
                </a:solidFill>
                <a:latin typeface="Open Sans" pitchFamily="34" charset="0"/>
                <a:ea typeface="Open Sans" pitchFamily="34" charset="-122"/>
                <a:cs typeface="Open Sans" pitchFamily="34" charset="-120"/>
              </a:rPr>
              <a:t> </a:t>
            </a:r>
            <a:r>
              <a:rPr lang="en-US" sz="1750" kern="0" spc="-35" dirty="0" err="1">
                <a:solidFill>
                  <a:srgbClr val="2B2E3C"/>
                </a:solidFill>
                <a:latin typeface="Open Sans" pitchFamily="34" charset="0"/>
                <a:ea typeface="Open Sans" pitchFamily="34" charset="-122"/>
                <a:cs typeface="Open Sans" pitchFamily="34" charset="-120"/>
              </a:rPr>
              <a:t>kalitesi</a:t>
            </a:r>
            <a:r>
              <a:rPr lang="en-US" sz="1750" kern="0" spc="-35" dirty="0">
                <a:solidFill>
                  <a:srgbClr val="2B2E3C"/>
                </a:solidFill>
                <a:latin typeface="Open Sans" pitchFamily="34" charset="0"/>
                <a:ea typeface="Open Sans" pitchFamily="34" charset="-122"/>
                <a:cs typeface="Open Sans" pitchFamily="34" charset="-120"/>
              </a:rPr>
              <a:t> </a:t>
            </a:r>
            <a:r>
              <a:rPr lang="en-US" sz="1750" kern="0" spc="-35" dirty="0" err="1">
                <a:solidFill>
                  <a:srgbClr val="2B2E3C"/>
                </a:solidFill>
                <a:latin typeface="Open Sans" pitchFamily="34" charset="0"/>
                <a:ea typeface="Open Sans" pitchFamily="34" charset="-122"/>
                <a:cs typeface="Open Sans" pitchFamily="34" charset="-120"/>
              </a:rPr>
              <a:t>standartlarına</a:t>
            </a:r>
            <a:r>
              <a:rPr lang="en-US" sz="1750" kern="0" spc="-35" dirty="0">
                <a:solidFill>
                  <a:srgbClr val="2B2E3C"/>
                </a:solidFill>
                <a:latin typeface="Open Sans" pitchFamily="34" charset="0"/>
                <a:ea typeface="Open Sans" pitchFamily="34" charset="-122"/>
                <a:cs typeface="Open Sans" pitchFamily="34" charset="-120"/>
              </a:rPr>
              <a:t> </a:t>
            </a:r>
            <a:r>
              <a:rPr lang="en-US" sz="1750" kern="0" spc="-35" dirty="0" err="1">
                <a:solidFill>
                  <a:srgbClr val="2B2E3C"/>
                </a:solidFill>
                <a:latin typeface="Open Sans" pitchFamily="34" charset="0"/>
                <a:ea typeface="Open Sans" pitchFamily="34" charset="-122"/>
                <a:cs typeface="Open Sans" pitchFamily="34" charset="-120"/>
              </a:rPr>
              <a:t>uyum</a:t>
            </a:r>
            <a:r>
              <a:rPr lang="en-US" sz="1750" kern="0" spc="-35" dirty="0">
                <a:solidFill>
                  <a:srgbClr val="2B2E3C"/>
                </a:solidFill>
                <a:latin typeface="Open Sans" pitchFamily="34" charset="0"/>
                <a:ea typeface="Open Sans" pitchFamily="34" charset="-122"/>
                <a:cs typeface="Open Sans" pitchFamily="34" charset="-120"/>
              </a:rPr>
              <a:t>, </a:t>
            </a:r>
            <a:r>
              <a:rPr lang="en-US" sz="1750" kern="0" spc="-35" dirty="0" err="1">
                <a:solidFill>
                  <a:srgbClr val="2B2E3C"/>
                </a:solidFill>
                <a:latin typeface="Open Sans" pitchFamily="34" charset="0"/>
                <a:ea typeface="Open Sans" pitchFamily="34" charset="-122"/>
                <a:cs typeface="Open Sans" pitchFamily="34" charset="-120"/>
              </a:rPr>
              <a:t>insan</a:t>
            </a:r>
            <a:r>
              <a:rPr lang="en-US" sz="1750" kern="0" spc="-35" dirty="0">
                <a:solidFill>
                  <a:srgbClr val="2B2E3C"/>
                </a:solidFill>
                <a:latin typeface="Open Sans" pitchFamily="34" charset="0"/>
                <a:ea typeface="Open Sans" pitchFamily="34" charset="-122"/>
                <a:cs typeface="Open Sans" pitchFamily="34" charset="-120"/>
              </a:rPr>
              <a:t> </a:t>
            </a:r>
            <a:r>
              <a:rPr lang="en-US" sz="1750" kern="0" spc="-35" dirty="0" err="1">
                <a:solidFill>
                  <a:srgbClr val="2B2E3C"/>
                </a:solidFill>
                <a:latin typeface="Open Sans" pitchFamily="34" charset="0"/>
                <a:ea typeface="Open Sans" pitchFamily="34" charset="-122"/>
                <a:cs typeface="Open Sans" pitchFamily="34" charset="-120"/>
              </a:rPr>
              <a:t>sağlığını</a:t>
            </a:r>
            <a:r>
              <a:rPr lang="en-US" sz="1750" kern="0" spc="-35" dirty="0">
                <a:solidFill>
                  <a:srgbClr val="2B2E3C"/>
                </a:solidFill>
                <a:latin typeface="Open Sans" pitchFamily="34" charset="0"/>
                <a:ea typeface="Open Sans" pitchFamily="34" charset="-122"/>
                <a:cs typeface="Open Sans" pitchFamily="34" charset="-120"/>
              </a:rPr>
              <a:t> </a:t>
            </a:r>
            <a:r>
              <a:rPr lang="en-US" sz="1750" kern="0" spc="-35" dirty="0" err="1">
                <a:solidFill>
                  <a:srgbClr val="2B2E3C"/>
                </a:solidFill>
                <a:latin typeface="Open Sans" pitchFamily="34" charset="0"/>
                <a:ea typeface="Open Sans" pitchFamily="34" charset="-122"/>
                <a:cs typeface="Open Sans" pitchFamily="34" charset="-120"/>
              </a:rPr>
              <a:t>korumak</a:t>
            </a:r>
            <a:r>
              <a:rPr lang="en-US" sz="1750" kern="0" spc="-35" dirty="0">
                <a:solidFill>
                  <a:srgbClr val="2B2E3C"/>
                </a:solidFill>
                <a:latin typeface="Open Sans" pitchFamily="34" charset="0"/>
                <a:ea typeface="Open Sans" pitchFamily="34" charset="-122"/>
                <a:cs typeface="Open Sans" pitchFamily="34" charset="-120"/>
              </a:rPr>
              <a:t> </a:t>
            </a:r>
            <a:r>
              <a:rPr lang="en-US" sz="1750" kern="0" spc="-35" dirty="0" err="1">
                <a:solidFill>
                  <a:srgbClr val="2B2E3C"/>
                </a:solidFill>
                <a:latin typeface="Open Sans" pitchFamily="34" charset="0"/>
                <a:ea typeface="Open Sans" pitchFamily="34" charset="-122"/>
                <a:cs typeface="Open Sans" pitchFamily="34" charset="-120"/>
              </a:rPr>
              <a:t>ve</a:t>
            </a:r>
            <a:r>
              <a:rPr lang="en-US" sz="1750" kern="0" spc="-35" dirty="0">
                <a:solidFill>
                  <a:srgbClr val="2B2E3C"/>
                </a:solidFill>
                <a:latin typeface="Open Sans" pitchFamily="34" charset="0"/>
                <a:ea typeface="Open Sans" pitchFamily="34" charset="-122"/>
                <a:cs typeface="Open Sans" pitchFamily="34" charset="-120"/>
              </a:rPr>
              <a:t> </a:t>
            </a:r>
            <a:r>
              <a:rPr lang="en-US" sz="1750" kern="0" spc="-35" dirty="0" err="1">
                <a:solidFill>
                  <a:srgbClr val="2B2E3C"/>
                </a:solidFill>
                <a:latin typeface="Open Sans" pitchFamily="34" charset="0"/>
                <a:ea typeface="Open Sans" pitchFamily="34" charset="-122"/>
                <a:cs typeface="Open Sans" pitchFamily="34" charset="-120"/>
              </a:rPr>
              <a:t>çevreyi</a:t>
            </a:r>
            <a:r>
              <a:rPr lang="en-US" sz="1750" kern="0" spc="-35" dirty="0">
                <a:solidFill>
                  <a:srgbClr val="2B2E3C"/>
                </a:solidFill>
                <a:latin typeface="Open Sans" pitchFamily="34" charset="0"/>
                <a:ea typeface="Open Sans" pitchFamily="34" charset="-122"/>
                <a:cs typeface="Open Sans" pitchFamily="34" charset="-120"/>
              </a:rPr>
              <a:t> </a:t>
            </a:r>
            <a:r>
              <a:rPr lang="en-US" sz="1750" kern="0" spc="-35" dirty="0" err="1">
                <a:solidFill>
                  <a:srgbClr val="2B2E3C"/>
                </a:solidFill>
                <a:latin typeface="Open Sans" pitchFamily="34" charset="0"/>
                <a:ea typeface="Open Sans" pitchFamily="34" charset="-122"/>
                <a:cs typeface="Open Sans" pitchFamily="34" charset="-120"/>
              </a:rPr>
              <a:t>kirletmeden</a:t>
            </a:r>
            <a:r>
              <a:rPr lang="en-US" sz="1750" kern="0" spc="-35" dirty="0">
                <a:solidFill>
                  <a:srgbClr val="2B2E3C"/>
                </a:solidFill>
                <a:latin typeface="Open Sans" pitchFamily="34" charset="0"/>
                <a:ea typeface="Open Sans" pitchFamily="34" charset="-122"/>
                <a:cs typeface="Open Sans" pitchFamily="34" charset="-120"/>
              </a:rPr>
              <a:t> </a:t>
            </a:r>
            <a:r>
              <a:rPr lang="en-US" sz="1750" kern="0" spc="-35" dirty="0" err="1">
                <a:solidFill>
                  <a:srgbClr val="2B2E3C"/>
                </a:solidFill>
                <a:latin typeface="Open Sans" pitchFamily="34" charset="0"/>
                <a:ea typeface="Open Sans" pitchFamily="34" charset="-122"/>
                <a:cs typeface="Open Sans" pitchFamily="34" charset="-120"/>
              </a:rPr>
              <a:t>sürdürülebilir</a:t>
            </a:r>
            <a:r>
              <a:rPr lang="en-US" sz="1750" kern="0" spc="-35" dirty="0">
                <a:solidFill>
                  <a:srgbClr val="2B2E3C"/>
                </a:solidFill>
                <a:latin typeface="Open Sans" pitchFamily="34" charset="0"/>
                <a:ea typeface="Open Sans" pitchFamily="34" charset="-122"/>
                <a:cs typeface="Open Sans" pitchFamily="34" charset="-120"/>
              </a:rPr>
              <a:t> </a:t>
            </a:r>
            <a:r>
              <a:rPr lang="en-US" sz="1750" kern="0" spc="-35" dirty="0" err="1">
                <a:solidFill>
                  <a:srgbClr val="2B2E3C"/>
                </a:solidFill>
                <a:latin typeface="Open Sans" pitchFamily="34" charset="0"/>
                <a:ea typeface="Open Sans" pitchFamily="34" charset="-122"/>
                <a:cs typeface="Open Sans" pitchFamily="34" charset="-120"/>
              </a:rPr>
              <a:t>bir</a:t>
            </a:r>
            <a:r>
              <a:rPr lang="en-US" sz="1750" kern="0" spc="-35" dirty="0">
                <a:solidFill>
                  <a:srgbClr val="2B2E3C"/>
                </a:solidFill>
                <a:latin typeface="Open Sans" pitchFamily="34" charset="0"/>
                <a:ea typeface="Open Sans" pitchFamily="34" charset="-122"/>
                <a:cs typeface="Open Sans" pitchFamily="34" charset="-120"/>
              </a:rPr>
              <a:t> </a:t>
            </a:r>
            <a:r>
              <a:rPr lang="en-US" sz="1750" kern="0" spc="-35" dirty="0" err="1">
                <a:solidFill>
                  <a:srgbClr val="2B2E3C"/>
                </a:solidFill>
                <a:latin typeface="Open Sans" pitchFamily="34" charset="0"/>
                <a:ea typeface="Open Sans" pitchFamily="34" charset="-122"/>
                <a:cs typeface="Open Sans" pitchFamily="34" charset="-120"/>
              </a:rPr>
              <a:t>yaşam</a:t>
            </a:r>
            <a:r>
              <a:rPr lang="en-US" sz="1750" kern="0" spc="-35" dirty="0">
                <a:solidFill>
                  <a:srgbClr val="2B2E3C"/>
                </a:solidFill>
                <a:latin typeface="Open Sans" pitchFamily="34" charset="0"/>
                <a:ea typeface="Open Sans" pitchFamily="34" charset="-122"/>
                <a:cs typeface="Open Sans" pitchFamily="34" charset="-120"/>
              </a:rPr>
              <a:t> </a:t>
            </a:r>
            <a:r>
              <a:rPr lang="en-US" sz="1750" kern="0" spc="-35" dirty="0" err="1" smtClean="0">
                <a:solidFill>
                  <a:srgbClr val="2B2E3C"/>
                </a:solidFill>
                <a:latin typeface="Open Sans" pitchFamily="34" charset="0"/>
                <a:ea typeface="Open Sans" pitchFamily="34" charset="-122"/>
                <a:cs typeface="Open Sans" pitchFamily="34" charset="-120"/>
              </a:rPr>
              <a:t>sağlamak</a:t>
            </a:r>
            <a:r>
              <a:rPr lang="en-US" sz="1750" kern="0" spc="-35" dirty="0" smtClean="0">
                <a:solidFill>
                  <a:srgbClr val="2B2E3C"/>
                </a:solidFill>
                <a:latin typeface="Open Sans" pitchFamily="34" charset="0"/>
                <a:ea typeface="Open Sans" pitchFamily="34" charset="-122"/>
                <a:cs typeface="Open Sans" pitchFamily="34" charset="-120"/>
              </a:rPr>
              <a:t> </a:t>
            </a:r>
            <a:r>
              <a:rPr lang="en-US" sz="1750" kern="0" spc="-35" dirty="0" err="1">
                <a:solidFill>
                  <a:srgbClr val="2B2E3C"/>
                </a:solidFill>
                <a:latin typeface="Open Sans" pitchFamily="34" charset="0"/>
                <a:ea typeface="Open Sans" pitchFamily="34" charset="-122"/>
                <a:cs typeface="Open Sans" pitchFamily="34" charset="-120"/>
              </a:rPr>
              <a:t>için</a:t>
            </a:r>
            <a:r>
              <a:rPr lang="en-US" sz="1750" kern="0" spc="-35" dirty="0">
                <a:solidFill>
                  <a:srgbClr val="2B2E3C"/>
                </a:solidFill>
                <a:latin typeface="Open Sans" pitchFamily="34" charset="0"/>
                <a:ea typeface="Open Sans" pitchFamily="34" charset="-122"/>
                <a:cs typeface="Open Sans" pitchFamily="34" charset="-120"/>
              </a:rPr>
              <a:t> </a:t>
            </a:r>
            <a:r>
              <a:rPr lang="en-US" sz="1750" kern="0" spc="-35" dirty="0" err="1">
                <a:solidFill>
                  <a:srgbClr val="2B2E3C"/>
                </a:solidFill>
                <a:latin typeface="Open Sans" pitchFamily="34" charset="0"/>
                <a:ea typeface="Open Sans" pitchFamily="34" charset="-122"/>
                <a:cs typeface="Open Sans" pitchFamily="34" charset="-120"/>
              </a:rPr>
              <a:t>gereklidir</a:t>
            </a:r>
            <a:r>
              <a:rPr lang="en-US" sz="1750" kern="0" spc="-35" dirty="0">
                <a:solidFill>
                  <a:srgbClr val="2B2E3C"/>
                </a:solidFill>
                <a:latin typeface="Open Sans" pitchFamily="34" charset="0"/>
                <a:ea typeface="Open Sans" pitchFamily="34" charset="-122"/>
                <a:cs typeface="Open Sans" pitchFamily="34" charset="-120"/>
              </a:rPr>
              <a:t>.</a:t>
            </a:r>
            <a:endParaRPr lang="en-US" sz="1750" dirty="0"/>
          </a:p>
          <a:p>
            <a:pPr marL="0" indent="0">
              <a:lnSpc>
                <a:spcPts val="2799"/>
              </a:lnSpc>
              <a:buNone/>
            </a:pPr>
            <a:endParaRPr lang="en-US" sz="1750" dirty="0"/>
          </a:p>
        </p:txBody>
      </p:sp>
      <p:pic>
        <p:nvPicPr>
          <p:cNvPr id="8" name="Resim 7"/>
          <p:cNvPicPr>
            <a:picLocks noChangeAspect="1"/>
          </p:cNvPicPr>
          <p:nvPr/>
        </p:nvPicPr>
        <p:blipFill>
          <a:blip r:embed="rId3"/>
          <a:stretch>
            <a:fillRect/>
          </a:stretch>
        </p:blipFill>
        <p:spPr>
          <a:xfrm>
            <a:off x="0" y="-713"/>
            <a:ext cx="3657917" cy="8230313"/>
          </a:xfrm>
          <a:prstGeom prst="rect">
            <a:avLst/>
          </a:prstGeom>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w="13811">
            <a:solidFill>
              <a:srgbClr val="E5E0DF"/>
            </a:solidFill>
            <a:prstDash val="solid"/>
          </a:ln>
        </p:spPr>
      </p:sp>
      <p:sp>
        <p:nvSpPr>
          <p:cNvPr id="4" name="Text 2"/>
          <p:cNvSpPr/>
          <p:nvPr/>
        </p:nvSpPr>
        <p:spPr>
          <a:xfrm>
            <a:off x="2037993" y="3012281"/>
            <a:ext cx="7714417" cy="694373"/>
          </a:xfrm>
          <a:prstGeom prst="rect">
            <a:avLst/>
          </a:prstGeom>
          <a:noFill/>
          <a:ln/>
        </p:spPr>
        <p:txBody>
          <a:bodyPr wrap="none" rtlCol="0" anchor="t"/>
          <a:lstStyle/>
          <a:p>
            <a:pPr marL="0" indent="0">
              <a:lnSpc>
                <a:spcPts val="5468"/>
              </a:lnSpc>
              <a:buNone/>
            </a:pPr>
            <a:r>
              <a:rPr lang="en-US" sz="4374" kern="0" spc="-131" dirty="0">
                <a:solidFill>
                  <a:srgbClr val="2C3F42"/>
                </a:solidFill>
                <a:latin typeface="Bitter" pitchFamily="34" charset="0"/>
                <a:ea typeface="Bitter" pitchFamily="34" charset="-122"/>
                <a:cs typeface="Bitter" pitchFamily="34" charset="-120"/>
              </a:rPr>
              <a:t>Neden Hava Kalitesi Önemlidir?</a:t>
            </a:r>
            <a:endParaRPr lang="en-US" sz="4374" dirty="0"/>
          </a:p>
        </p:txBody>
      </p:sp>
      <p:sp>
        <p:nvSpPr>
          <p:cNvPr id="5" name="Text 3"/>
          <p:cNvSpPr/>
          <p:nvPr/>
        </p:nvSpPr>
        <p:spPr>
          <a:xfrm>
            <a:off x="2037993" y="4150995"/>
            <a:ext cx="10554414" cy="1066205"/>
          </a:xfrm>
          <a:prstGeom prst="rect">
            <a:avLst/>
          </a:prstGeom>
          <a:noFill/>
          <a:ln/>
        </p:spPr>
        <p:txBody>
          <a:bodyPr wrap="square" rtlCol="0" anchor="t"/>
          <a:lstStyle/>
          <a:p>
            <a:pPr marL="0" indent="0">
              <a:lnSpc>
                <a:spcPts val="2799"/>
              </a:lnSpc>
              <a:buNone/>
            </a:pPr>
            <a:r>
              <a:rPr lang="en-US" sz="1750" kern="0" spc="-35" dirty="0">
                <a:solidFill>
                  <a:srgbClr val="2B2E3C"/>
                </a:solidFill>
                <a:latin typeface="Open Sans" pitchFamily="34" charset="0"/>
                <a:ea typeface="Open Sans" pitchFamily="34" charset="-122"/>
                <a:cs typeface="Open Sans" pitchFamily="34" charset="-120"/>
              </a:rPr>
              <a:t>Hava kirliliği birçok sağlık sorununa ve çevresel etkiye neden olabilir. Kalitesiz hava solunum yolu hastalıklarını tetikleyebilir, akciğer fonksiyonlarını etkileyebilir ve kronik hastalıkların ilerlemesine katkıda bulunabilir. Temiz hava solumak, sağlığımızı korumak ve yaşam kalitemizi artırmak için önemlidir.</a:t>
            </a:r>
            <a:endParaRPr lang="en-US" sz="1750"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w="12621">
            <a:solidFill>
              <a:srgbClr val="E5E0DF"/>
            </a:solidFill>
            <a:prstDash val="solid"/>
          </a:ln>
        </p:spPr>
      </p:sp>
      <p:pic>
        <p:nvPicPr>
          <p:cNvPr id="4" name="Image 0" descr="preencoded.png"/>
          <p:cNvPicPr>
            <a:picLocks noChangeAspect="1"/>
          </p:cNvPicPr>
          <p:nvPr/>
        </p:nvPicPr>
        <p:blipFill>
          <a:blip r:embed="rId3"/>
          <a:stretch>
            <a:fillRect/>
          </a:stretch>
        </p:blipFill>
        <p:spPr>
          <a:xfrm>
            <a:off x="0" y="0"/>
            <a:ext cx="3657600" cy="8229600"/>
          </a:xfrm>
          <a:prstGeom prst="rect">
            <a:avLst/>
          </a:prstGeom>
        </p:spPr>
      </p:pic>
      <p:sp>
        <p:nvSpPr>
          <p:cNvPr id="5" name="Text 2"/>
          <p:cNvSpPr/>
          <p:nvPr/>
        </p:nvSpPr>
        <p:spPr>
          <a:xfrm>
            <a:off x="4418290" y="881301"/>
            <a:ext cx="7681912" cy="633770"/>
          </a:xfrm>
          <a:prstGeom prst="rect">
            <a:avLst/>
          </a:prstGeom>
          <a:noFill/>
          <a:ln/>
        </p:spPr>
        <p:txBody>
          <a:bodyPr wrap="none" rtlCol="0" anchor="t"/>
          <a:lstStyle/>
          <a:p>
            <a:pPr marL="0" indent="0">
              <a:lnSpc>
                <a:spcPts val="4991"/>
              </a:lnSpc>
              <a:buNone/>
            </a:pPr>
            <a:r>
              <a:rPr lang="en-US" sz="3993" kern="0" spc="-120" dirty="0">
                <a:solidFill>
                  <a:srgbClr val="2C3F42"/>
                </a:solidFill>
                <a:latin typeface="Bitter" pitchFamily="34" charset="0"/>
                <a:ea typeface="Bitter" pitchFamily="34" charset="-122"/>
                <a:cs typeface="Bitter" pitchFamily="34" charset="-120"/>
              </a:rPr>
              <a:t>Hava Kalitesini İzlemenin Yararları</a:t>
            </a:r>
            <a:endParaRPr lang="en-US" sz="3993" dirty="0"/>
          </a:p>
        </p:txBody>
      </p:sp>
      <p:sp>
        <p:nvSpPr>
          <p:cNvPr id="6" name="Shape 3"/>
          <p:cNvSpPr/>
          <p:nvPr/>
        </p:nvSpPr>
        <p:spPr>
          <a:xfrm>
            <a:off x="4418290" y="1819275"/>
            <a:ext cx="9451419" cy="1924169"/>
          </a:xfrm>
          <a:prstGeom prst="roundRect">
            <a:avLst>
              <a:gd name="adj" fmla="val 4744"/>
            </a:avLst>
          </a:prstGeom>
          <a:solidFill>
            <a:srgbClr val="FCE2CF"/>
          </a:solidFill>
          <a:ln w="12621">
            <a:solidFill>
              <a:srgbClr val="F9C59F"/>
            </a:solidFill>
            <a:prstDash val="solid"/>
          </a:ln>
        </p:spPr>
      </p:sp>
      <p:sp>
        <p:nvSpPr>
          <p:cNvPr id="7" name="Text 4"/>
          <p:cNvSpPr/>
          <p:nvPr/>
        </p:nvSpPr>
        <p:spPr>
          <a:xfrm>
            <a:off x="4633674" y="2034659"/>
            <a:ext cx="2028468" cy="316944"/>
          </a:xfrm>
          <a:prstGeom prst="rect">
            <a:avLst/>
          </a:prstGeom>
          <a:noFill/>
          <a:ln/>
        </p:spPr>
        <p:txBody>
          <a:bodyPr wrap="none" rtlCol="0" anchor="t"/>
          <a:lstStyle/>
          <a:p>
            <a:pPr marL="0" indent="0">
              <a:lnSpc>
                <a:spcPts val="2496"/>
              </a:lnSpc>
              <a:buNone/>
            </a:pPr>
            <a:r>
              <a:rPr lang="en-US" sz="1997" kern="0" spc="-60" dirty="0">
                <a:solidFill>
                  <a:srgbClr val="2B2E3C"/>
                </a:solidFill>
                <a:latin typeface="Bitter" pitchFamily="34" charset="0"/>
                <a:ea typeface="Bitter" pitchFamily="34" charset="-122"/>
                <a:cs typeface="Bitter" pitchFamily="34" charset="-120"/>
              </a:rPr>
              <a:t>Bilinçli Kararlar</a:t>
            </a:r>
            <a:endParaRPr lang="en-US" sz="1997" dirty="0"/>
          </a:p>
        </p:txBody>
      </p:sp>
      <p:sp>
        <p:nvSpPr>
          <p:cNvPr id="8" name="Text 5"/>
          <p:cNvSpPr/>
          <p:nvPr/>
        </p:nvSpPr>
        <p:spPr>
          <a:xfrm>
            <a:off x="4633674" y="2554367"/>
            <a:ext cx="9020651" cy="973693"/>
          </a:xfrm>
          <a:prstGeom prst="rect">
            <a:avLst/>
          </a:prstGeom>
          <a:noFill/>
          <a:ln/>
        </p:spPr>
        <p:txBody>
          <a:bodyPr wrap="square" rtlCol="0" anchor="t"/>
          <a:lstStyle/>
          <a:p>
            <a:pPr marL="0" indent="0">
              <a:lnSpc>
                <a:spcPts val="2556"/>
              </a:lnSpc>
              <a:buNone/>
            </a:pPr>
            <a:r>
              <a:rPr lang="en-US" sz="1597" kern="0" spc="-32" dirty="0">
                <a:solidFill>
                  <a:srgbClr val="2B2E3C"/>
                </a:solidFill>
                <a:latin typeface="Open Sans" pitchFamily="34" charset="0"/>
                <a:ea typeface="Open Sans" pitchFamily="34" charset="-122"/>
                <a:cs typeface="Open Sans" pitchFamily="34" charset="-120"/>
              </a:rPr>
              <a:t>Hava kalitesini takip etmek, günlük aktivitelerinizde bilinçli kararlar almanıza yardımcı olur. Spor yapma, seyahat planlama veya açık havada vakit geçirme gibi aktiviteleri hava kalitesine göre düzenleyebilirsiniz.</a:t>
            </a:r>
            <a:endParaRPr lang="en-US" sz="1597" dirty="0"/>
          </a:p>
        </p:txBody>
      </p:sp>
      <p:sp>
        <p:nvSpPr>
          <p:cNvPr id="9" name="Shape 6"/>
          <p:cNvSpPr/>
          <p:nvPr/>
        </p:nvSpPr>
        <p:spPr>
          <a:xfrm>
            <a:off x="4418290" y="3946207"/>
            <a:ext cx="9451419" cy="1599605"/>
          </a:xfrm>
          <a:prstGeom prst="roundRect">
            <a:avLst>
              <a:gd name="adj" fmla="val 5707"/>
            </a:avLst>
          </a:prstGeom>
          <a:solidFill>
            <a:srgbClr val="FCE2CF"/>
          </a:solidFill>
          <a:ln w="12621">
            <a:solidFill>
              <a:srgbClr val="F9C59F"/>
            </a:solidFill>
            <a:prstDash val="solid"/>
          </a:ln>
        </p:spPr>
      </p:sp>
      <p:sp>
        <p:nvSpPr>
          <p:cNvPr id="10" name="Text 7"/>
          <p:cNvSpPr/>
          <p:nvPr/>
        </p:nvSpPr>
        <p:spPr>
          <a:xfrm>
            <a:off x="4633674" y="4161592"/>
            <a:ext cx="2028468" cy="316944"/>
          </a:xfrm>
          <a:prstGeom prst="rect">
            <a:avLst/>
          </a:prstGeom>
          <a:noFill/>
          <a:ln/>
        </p:spPr>
        <p:txBody>
          <a:bodyPr wrap="none" rtlCol="0" anchor="t"/>
          <a:lstStyle/>
          <a:p>
            <a:pPr marL="0" indent="0">
              <a:lnSpc>
                <a:spcPts val="2496"/>
              </a:lnSpc>
              <a:buNone/>
            </a:pPr>
            <a:r>
              <a:rPr lang="en-US" sz="1997" kern="0" spc="-60" dirty="0">
                <a:solidFill>
                  <a:srgbClr val="2B2E3C"/>
                </a:solidFill>
                <a:latin typeface="Bitter" pitchFamily="34" charset="0"/>
                <a:ea typeface="Bitter" pitchFamily="34" charset="-122"/>
                <a:cs typeface="Bitter" pitchFamily="34" charset="-120"/>
              </a:rPr>
              <a:t>Çevre Bilinci</a:t>
            </a:r>
            <a:endParaRPr lang="en-US" sz="1997" dirty="0"/>
          </a:p>
        </p:txBody>
      </p:sp>
      <p:sp>
        <p:nvSpPr>
          <p:cNvPr id="11" name="Text 8"/>
          <p:cNvSpPr/>
          <p:nvPr/>
        </p:nvSpPr>
        <p:spPr>
          <a:xfrm>
            <a:off x="4633674" y="4681299"/>
            <a:ext cx="9020651" cy="649129"/>
          </a:xfrm>
          <a:prstGeom prst="rect">
            <a:avLst/>
          </a:prstGeom>
          <a:noFill/>
          <a:ln/>
        </p:spPr>
        <p:txBody>
          <a:bodyPr wrap="square" rtlCol="0" anchor="t"/>
          <a:lstStyle/>
          <a:p>
            <a:pPr marL="0" indent="0">
              <a:lnSpc>
                <a:spcPts val="2556"/>
              </a:lnSpc>
              <a:buNone/>
            </a:pPr>
            <a:r>
              <a:rPr lang="en-US" sz="1597" kern="0" spc="-32" dirty="0">
                <a:solidFill>
                  <a:srgbClr val="2B2E3C"/>
                </a:solidFill>
                <a:latin typeface="Open Sans" pitchFamily="34" charset="0"/>
                <a:ea typeface="Open Sans" pitchFamily="34" charset="-122"/>
                <a:cs typeface="Open Sans" pitchFamily="34" charset="-120"/>
              </a:rPr>
              <a:t>Hava kalitesini izlemek, çevre bilincinin gelişmesine katkıda bulunur. Kirleticilerin kaynaklarını belirleyerek, aileleriniz ve toplumunuz için gerçekleştirebileceğiniz önlemleri öğrenebilirsiniz.</a:t>
            </a:r>
            <a:endParaRPr lang="en-US" sz="1597" dirty="0"/>
          </a:p>
        </p:txBody>
      </p:sp>
      <p:sp>
        <p:nvSpPr>
          <p:cNvPr id="12" name="Shape 9"/>
          <p:cNvSpPr/>
          <p:nvPr/>
        </p:nvSpPr>
        <p:spPr>
          <a:xfrm>
            <a:off x="4418290" y="5748576"/>
            <a:ext cx="9451419" cy="1599605"/>
          </a:xfrm>
          <a:prstGeom prst="roundRect">
            <a:avLst>
              <a:gd name="adj" fmla="val 5707"/>
            </a:avLst>
          </a:prstGeom>
          <a:solidFill>
            <a:srgbClr val="FCE2CF"/>
          </a:solidFill>
          <a:ln w="12621">
            <a:solidFill>
              <a:srgbClr val="F9C59F"/>
            </a:solidFill>
            <a:prstDash val="solid"/>
          </a:ln>
        </p:spPr>
      </p:sp>
      <p:sp>
        <p:nvSpPr>
          <p:cNvPr id="13" name="Text 10"/>
          <p:cNvSpPr/>
          <p:nvPr/>
        </p:nvSpPr>
        <p:spPr>
          <a:xfrm>
            <a:off x="4633674" y="5963960"/>
            <a:ext cx="2028468" cy="316944"/>
          </a:xfrm>
          <a:prstGeom prst="rect">
            <a:avLst/>
          </a:prstGeom>
          <a:noFill/>
          <a:ln/>
        </p:spPr>
        <p:txBody>
          <a:bodyPr wrap="none" rtlCol="0" anchor="t"/>
          <a:lstStyle/>
          <a:p>
            <a:pPr marL="0" indent="0">
              <a:lnSpc>
                <a:spcPts val="2496"/>
              </a:lnSpc>
              <a:buNone/>
            </a:pPr>
            <a:r>
              <a:rPr lang="en-US" sz="1997" kern="0" spc="-60" dirty="0">
                <a:solidFill>
                  <a:srgbClr val="2B2E3C"/>
                </a:solidFill>
                <a:latin typeface="Bitter" pitchFamily="34" charset="0"/>
                <a:ea typeface="Bitter" pitchFamily="34" charset="-122"/>
                <a:cs typeface="Bitter" pitchFamily="34" charset="-120"/>
              </a:rPr>
              <a:t>Gelecek Kuşaklar</a:t>
            </a:r>
            <a:endParaRPr lang="en-US" sz="1997" dirty="0"/>
          </a:p>
        </p:txBody>
      </p:sp>
      <p:sp>
        <p:nvSpPr>
          <p:cNvPr id="14" name="Text 11"/>
          <p:cNvSpPr/>
          <p:nvPr/>
        </p:nvSpPr>
        <p:spPr>
          <a:xfrm>
            <a:off x="4633674" y="6483668"/>
            <a:ext cx="9020651" cy="649129"/>
          </a:xfrm>
          <a:prstGeom prst="rect">
            <a:avLst/>
          </a:prstGeom>
          <a:noFill/>
          <a:ln/>
        </p:spPr>
        <p:txBody>
          <a:bodyPr wrap="square" rtlCol="0" anchor="t"/>
          <a:lstStyle/>
          <a:p>
            <a:pPr marL="0" indent="0">
              <a:lnSpc>
                <a:spcPts val="2556"/>
              </a:lnSpc>
              <a:buNone/>
            </a:pPr>
            <a:r>
              <a:rPr lang="en-US" sz="1597" kern="0" spc="-32" dirty="0">
                <a:solidFill>
                  <a:srgbClr val="2B2E3C"/>
                </a:solidFill>
                <a:latin typeface="Open Sans" pitchFamily="34" charset="0"/>
                <a:ea typeface="Open Sans" pitchFamily="34" charset="-122"/>
                <a:cs typeface="Open Sans" pitchFamily="34" charset="-120"/>
              </a:rPr>
              <a:t>Hava kalitesini izlemek, gelecek kuşaklar için daha temiz ve sağlıklı bir dünya yaratmaya katkıda bulunur. Bilinçli tercihler yaparak, çevremizi koruma yolunda ilham kaynağı olabiliriz.</a:t>
            </a:r>
            <a:endParaRPr lang="en-US" sz="1597"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w="12978">
            <a:solidFill>
              <a:srgbClr val="E5E0DF"/>
            </a:solidFill>
            <a:prstDash val="solid"/>
          </a:ln>
        </p:spPr>
      </p:sp>
      <p:sp>
        <p:nvSpPr>
          <p:cNvPr id="4" name="Text 2"/>
          <p:cNvSpPr/>
          <p:nvPr/>
        </p:nvSpPr>
        <p:spPr>
          <a:xfrm>
            <a:off x="2380655" y="571262"/>
            <a:ext cx="9869091" cy="1298496"/>
          </a:xfrm>
          <a:prstGeom prst="rect">
            <a:avLst/>
          </a:prstGeom>
          <a:noFill/>
          <a:ln/>
        </p:spPr>
        <p:txBody>
          <a:bodyPr wrap="square" rtlCol="0" anchor="t"/>
          <a:lstStyle/>
          <a:p>
            <a:pPr marL="0" indent="0">
              <a:lnSpc>
                <a:spcPts val="5112"/>
              </a:lnSpc>
              <a:buNone/>
            </a:pPr>
            <a:r>
              <a:rPr lang="en-US" sz="4090" kern="0" spc="-123" dirty="0">
                <a:solidFill>
                  <a:srgbClr val="2C3F42"/>
                </a:solidFill>
                <a:latin typeface="Bitter" pitchFamily="34" charset="0"/>
                <a:ea typeface="Bitter" pitchFamily="34" charset="-122"/>
                <a:cs typeface="Bitter" pitchFamily="34" charset="-120"/>
              </a:rPr>
              <a:t>Hava Kalitesi İzleme Sitesi Hakkında Genel Bilgi</a:t>
            </a:r>
            <a:endParaRPr lang="en-US" sz="4090" dirty="0"/>
          </a:p>
        </p:txBody>
      </p:sp>
      <p:sp>
        <p:nvSpPr>
          <p:cNvPr id="5" name="Shape 3"/>
          <p:cNvSpPr/>
          <p:nvPr/>
        </p:nvSpPr>
        <p:spPr>
          <a:xfrm>
            <a:off x="2380655" y="2447568"/>
            <a:ext cx="467439" cy="467439"/>
          </a:xfrm>
          <a:prstGeom prst="roundRect">
            <a:avLst>
              <a:gd name="adj" fmla="val 20002"/>
            </a:avLst>
          </a:prstGeom>
          <a:solidFill>
            <a:srgbClr val="FCE2CF"/>
          </a:solidFill>
          <a:ln w="12978">
            <a:solidFill>
              <a:srgbClr val="F9C59F"/>
            </a:solidFill>
            <a:prstDash val="solid"/>
          </a:ln>
        </p:spPr>
      </p:sp>
      <p:sp>
        <p:nvSpPr>
          <p:cNvPr id="6" name="Text 4"/>
          <p:cNvSpPr/>
          <p:nvPr/>
        </p:nvSpPr>
        <p:spPr>
          <a:xfrm>
            <a:off x="2551628" y="2486501"/>
            <a:ext cx="125492" cy="389573"/>
          </a:xfrm>
          <a:prstGeom prst="rect">
            <a:avLst/>
          </a:prstGeom>
          <a:noFill/>
          <a:ln/>
        </p:spPr>
        <p:txBody>
          <a:bodyPr wrap="none" rtlCol="0" anchor="t"/>
          <a:lstStyle/>
          <a:p>
            <a:pPr marL="0" indent="0" algn="ctr">
              <a:lnSpc>
                <a:spcPts val="3067"/>
              </a:lnSpc>
              <a:buNone/>
            </a:pPr>
            <a:r>
              <a:rPr lang="en-US" sz="2454" kern="0" spc="-33" dirty="0">
                <a:solidFill>
                  <a:srgbClr val="2B2E3C"/>
                </a:solidFill>
                <a:latin typeface="Bitter" pitchFamily="34" charset="0"/>
                <a:ea typeface="Bitter" pitchFamily="34" charset="-122"/>
                <a:cs typeface="Bitter" pitchFamily="34" charset="-120"/>
              </a:rPr>
              <a:t>1</a:t>
            </a:r>
            <a:endParaRPr lang="en-US" sz="2454" dirty="0"/>
          </a:p>
        </p:txBody>
      </p:sp>
      <p:sp>
        <p:nvSpPr>
          <p:cNvPr id="7" name="Text 5"/>
          <p:cNvSpPr/>
          <p:nvPr/>
        </p:nvSpPr>
        <p:spPr>
          <a:xfrm>
            <a:off x="3055858" y="2519005"/>
            <a:ext cx="2716292" cy="324564"/>
          </a:xfrm>
          <a:prstGeom prst="rect">
            <a:avLst/>
          </a:prstGeom>
          <a:noFill/>
          <a:ln/>
        </p:spPr>
        <p:txBody>
          <a:bodyPr wrap="none" rtlCol="0" anchor="t"/>
          <a:lstStyle/>
          <a:p>
            <a:pPr marL="0" indent="0">
              <a:lnSpc>
                <a:spcPts val="2556"/>
              </a:lnSpc>
              <a:buNone/>
            </a:pPr>
            <a:r>
              <a:rPr lang="en-US" sz="2045" kern="0" spc="-61" dirty="0">
                <a:solidFill>
                  <a:srgbClr val="2B2E3C"/>
                </a:solidFill>
                <a:latin typeface="Bitter" pitchFamily="34" charset="0"/>
                <a:ea typeface="Bitter" pitchFamily="34" charset="-122"/>
                <a:cs typeface="Bitter" pitchFamily="34" charset="-120"/>
              </a:rPr>
              <a:t>Hava Kalitesi Ölçümleri:</a:t>
            </a:r>
            <a:endParaRPr lang="en-US" sz="2045" dirty="0"/>
          </a:p>
        </p:txBody>
      </p:sp>
      <p:sp>
        <p:nvSpPr>
          <p:cNvPr id="8" name="Text 6"/>
          <p:cNvSpPr/>
          <p:nvPr/>
        </p:nvSpPr>
        <p:spPr>
          <a:xfrm>
            <a:off x="3055858" y="3051334"/>
            <a:ext cx="4155519" cy="1329690"/>
          </a:xfrm>
          <a:prstGeom prst="rect">
            <a:avLst/>
          </a:prstGeom>
          <a:noFill/>
          <a:ln/>
        </p:spPr>
        <p:txBody>
          <a:bodyPr wrap="square" rtlCol="0" anchor="t"/>
          <a:lstStyle/>
          <a:p>
            <a:pPr marL="0" indent="0">
              <a:lnSpc>
                <a:spcPts val="2618"/>
              </a:lnSpc>
              <a:buNone/>
            </a:pPr>
            <a:r>
              <a:rPr lang="en-US" sz="1636" kern="0" spc="-33" dirty="0">
                <a:solidFill>
                  <a:srgbClr val="2B2E3C"/>
                </a:solidFill>
                <a:latin typeface="Open Sans" pitchFamily="34" charset="0"/>
                <a:ea typeface="Open Sans" pitchFamily="34" charset="-122"/>
                <a:cs typeface="Open Sans" pitchFamily="34" charset="-120"/>
              </a:rPr>
              <a:t>PM2.5, PM10, karbon monoksit, ozon gibi önemli hava kalitesi parametrelerini ölçen sensörler kullanılır. Hava kalitesi verilerini gerçek zamanlı olarak görüntüleme.</a:t>
            </a:r>
            <a:endParaRPr lang="en-US" sz="1636" dirty="0"/>
          </a:p>
        </p:txBody>
      </p:sp>
      <p:sp>
        <p:nvSpPr>
          <p:cNvPr id="9" name="Shape 7"/>
          <p:cNvSpPr/>
          <p:nvPr/>
        </p:nvSpPr>
        <p:spPr>
          <a:xfrm>
            <a:off x="7419142" y="2447568"/>
            <a:ext cx="467439" cy="467439"/>
          </a:xfrm>
          <a:prstGeom prst="roundRect">
            <a:avLst>
              <a:gd name="adj" fmla="val 20002"/>
            </a:avLst>
          </a:prstGeom>
          <a:solidFill>
            <a:srgbClr val="FCE2CF"/>
          </a:solidFill>
          <a:ln w="12978">
            <a:solidFill>
              <a:srgbClr val="F9C59F"/>
            </a:solidFill>
            <a:prstDash val="solid"/>
          </a:ln>
        </p:spPr>
      </p:sp>
      <p:sp>
        <p:nvSpPr>
          <p:cNvPr id="10" name="Text 8"/>
          <p:cNvSpPr/>
          <p:nvPr/>
        </p:nvSpPr>
        <p:spPr>
          <a:xfrm>
            <a:off x="7571065" y="2486501"/>
            <a:ext cx="163592" cy="389573"/>
          </a:xfrm>
          <a:prstGeom prst="rect">
            <a:avLst/>
          </a:prstGeom>
          <a:noFill/>
          <a:ln/>
        </p:spPr>
        <p:txBody>
          <a:bodyPr wrap="none" rtlCol="0" anchor="t"/>
          <a:lstStyle/>
          <a:p>
            <a:pPr marL="0" indent="0" algn="ctr">
              <a:lnSpc>
                <a:spcPts val="3067"/>
              </a:lnSpc>
              <a:buNone/>
            </a:pPr>
            <a:r>
              <a:rPr lang="en-US" sz="2454" kern="0" spc="-33" dirty="0">
                <a:solidFill>
                  <a:srgbClr val="2B2E3C"/>
                </a:solidFill>
                <a:latin typeface="Bitter" pitchFamily="34" charset="0"/>
                <a:ea typeface="Bitter" pitchFamily="34" charset="-122"/>
                <a:cs typeface="Bitter" pitchFamily="34" charset="-120"/>
              </a:rPr>
              <a:t>2</a:t>
            </a:r>
            <a:endParaRPr lang="en-US" sz="2454" dirty="0"/>
          </a:p>
        </p:txBody>
      </p:sp>
      <p:sp>
        <p:nvSpPr>
          <p:cNvPr id="11" name="Text 9"/>
          <p:cNvSpPr/>
          <p:nvPr/>
        </p:nvSpPr>
        <p:spPr>
          <a:xfrm>
            <a:off x="8094345" y="2519005"/>
            <a:ext cx="2617708" cy="324564"/>
          </a:xfrm>
          <a:prstGeom prst="rect">
            <a:avLst/>
          </a:prstGeom>
          <a:noFill/>
          <a:ln/>
        </p:spPr>
        <p:txBody>
          <a:bodyPr wrap="none" rtlCol="0" anchor="t"/>
          <a:lstStyle/>
          <a:p>
            <a:pPr marL="0" indent="0">
              <a:lnSpc>
                <a:spcPts val="2556"/>
              </a:lnSpc>
              <a:buNone/>
            </a:pPr>
            <a:r>
              <a:rPr lang="en-US" sz="2045" kern="0" spc="-61" dirty="0">
                <a:solidFill>
                  <a:srgbClr val="2B2E3C"/>
                </a:solidFill>
                <a:latin typeface="Bitter" pitchFamily="34" charset="0"/>
                <a:ea typeface="Bitter" pitchFamily="34" charset="-122"/>
                <a:cs typeface="Bitter" pitchFamily="34" charset="-120"/>
              </a:rPr>
              <a:t>Coğrafi Konum İzleme:</a:t>
            </a:r>
            <a:endParaRPr lang="en-US" sz="2045" dirty="0"/>
          </a:p>
        </p:txBody>
      </p:sp>
      <p:sp>
        <p:nvSpPr>
          <p:cNvPr id="12" name="Text 10"/>
          <p:cNvSpPr/>
          <p:nvPr/>
        </p:nvSpPr>
        <p:spPr>
          <a:xfrm>
            <a:off x="8094345" y="3051334"/>
            <a:ext cx="4155519" cy="664845"/>
          </a:xfrm>
          <a:prstGeom prst="rect">
            <a:avLst/>
          </a:prstGeom>
          <a:noFill/>
          <a:ln/>
        </p:spPr>
        <p:txBody>
          <a:bodyPr wrap="square" rtlCol="0" anchor="t"/>
          <a:lstStyle/>
          <a:p>
            <a:pPr marL="0" indent="0">
              <a:lnSpc>
                <a:spcPts val="2618"/>
              </a:lnSpc>
              <a:buNone/>
            </a:pPr>
            <a:r>
              <a:rPr lang="en-US" sz="1636" kern="0" spc="-33" dirty="0">
                <a:solidFill>
                  <a:srgbClr val="2B2E3C"/>
                </a:solidFill>
                <a:latin typeface="Open Sans" pitchFamily="34" charset="0"/>
                <a:ea typeface="Open Sans" pitchFamily="34" charset="-122"/>
                <a:cs typeface="Open Sans" pitchFamily="34" charset="-120"/>
              </a:rPr>
              <a:t>Kullanıcının bulunduğu coğrafi konum üzerinden hava kalitesini izleme olanağı.</a:t>
            </a:r>
            <a:endParaRPr lang="en-US" sz="1636" dirty="0"/>
          </a:p>
        </p:txBody>
      </p:sp>
      <p:sp>
        <p:nvSpPr>
          <p:cNvPr id="13" name="Shape 11"/>
          <p:cNvSpPr/>
          <p:nvPr/>
        </p:nvSpPr>
        <p:spPr>
          <a:xfrm>
            <a:off x="2380655" y="4751070"/>
            <a:ext cx="467439" cy="467439"/>
          </a:xfrm>
          <a:prstGeom prst="roundRect">
            <a:avLst>
              <a:gd name="adj" fmla="val 20002"/>
            </a:avLst>
          </a:prstGeom>
          <a:solidFill>
            <a:srgbClr val="FCE2CF"/>
          </a:solidFill>
          <a:ln w="12978">
            <a:solidFill>
              <a:srgbClr val="F9C59F"/>
            </a:solidFill>
            <a:prstDash val="solid"/>
          </a:ln>
        </p:spPr>
      </p:sp>
      <p:sp>
        <p:nvSpPr>
          <p:cNvPr id="14" name="Text 12"/>
          <p:cNvSpPr/>
          <p:nvPr/>
        </p:nvSpPr>
        <p:spPr>
          <a:xfrm>
            <a:off x="2528768" y="4790003"/>
            <a:ext cx="171212" cy="389573"/>
          </a:xfrm>
          <a:prstGeom prst="rect">
            <a:avLst/>
          </a:prstGeom>
          <a:noFill/>
          <a:ln/>
        </p:spPr>
        <p:txBody>
          <a:bodyPr wrap="none" rtlCol="0" anchor="t"/>
          <a:lstStyle/>
          <a:p>
            <a:pPr marL="0" indent="0" algn="ctr">
              <a:lnSpc>
                <a:spcPts val="3067"/>
              </a:lnSpc>
              <a:buNone/>
            </a:pPr>
            <a:r>
              <a:rPr lang="en-US" sz="2454" kern="0" spc="-33" dirty="0">
                <a:solidFill>
                  <a:srgbClr val="2B2E3C"/>
                </a:solidFill>
                <a:latin typeface="Bitter" pitchFamily="34" charset="0"/>
                <a:ea typeface="Bitter" pitchFamily="34" charset="-122"/>
                <a:cs typeface="Bitter" pitchFamily="34" charset="-120"/>
              </a:rPr>
              <a:t>3</a:t>
            </a:r>
            <a:endParaRPr lang="en-US" sz="2454" dirty="0"/>
          </a:p>
        </p:txBody>
      </p:sp>
      <p:sp>
        <p:nvSpPr>
          <p:cNvPr id="15" name="Text 13"/>
          <p:cNvSpPr/>
          <p:nvPr/>
        </p:nvSpPr>
        <p:spPr>
          <a:xfrm>
            <a:off x="3055858" y="4822508"/>
            <a:ext cx="2655451" cy="324564"/>
          </a:xfrm>
          <a:prstGeom prst="rect">
            <a:avLst/>
          </a:prstGeom>
          <a:noFill/>
          <a:ln/>
        </p:spPr>
        <p:txBody>
          <a:bodyPr wrap="none" rtlCol="0" anchor="t"/>
          <a:lstStyle/>
          <a:p>
            <a:pPr marL="0" indent="0">
              <a:lnSpc>
                <a:spcPts val="2556"/>
              </a:lnSpc>
              <a:buNone/>
            </a:pPr>
            <a:r>
              <a:rPr lang="en-US" sz="2045" kern="0" spc="-61" dirty="0">
                <a:solidFill>
                  <a:srgbClr val="2B2E3C"/>
                </a:solidFill>
                <a:latin typeface="Bitter" pitchFamily="34" charset="0"/>
                <a:ea typeface="Bitter" pitchFamily="34" charset="-122"/>
                <a:cs typeface="Bitter" pitchFamily="34" charset="-120"/>
              </a:rPr>
              <a:t>Tarih ve Zaman Analizi:</a:t>
            </a:r>
            <a:endParaRPr lang="en-US" sz="2045" dirty="0"/>
          </a:p>
        </p:txBody>
      </p:sp>
      <p:sp>
        <p:nvSpPr>
          <p:cNvPr id="16" name="Text 14"/>
          <p:cNvSpPr/>
          <p:nvPr/>
        </p:nvSpPr>
        <p:spPr>
          <a:xfrm>
            <a:off x="3055858" y="5354836"/>
            <a:ext cx="4155519" cy="664845"/>
          </a:xfrm>
          <a:prstGeom prst="rect">
            <a:avLst/>
          </a:prstGeom>
          <a:noFill/>
          <a:ln/>
        </p:spPr>
        <p:txBody>
          <a:bodyPr wrap="square" rtlCol="0" anchor="t"/>
          <a:lstStyle/>
          <a:p>
            <a:pPr marL="0" indent="0">
              <a:lnSpc>
                <a:spcPts val="2618"/>
              </a:lnSpc>
              <a:buNone/>
            </a:pPr>
            <a:r>
              <a:rPr lang="en-US" sz="1636" kern="0" spc="-33" dirty="0">
                <a:solidFill>
                  <a:srgbClr val="2B2E3C"/>
                </a:solidFill>
                <a:latin typeface="Open Sans" pitchFamily="34" charset="0"/>
                <a:ea typeface="Open Sans" pitchFamily="34" charset="-122"/>
                <a:cs typeface="Open Sans" pitchFamily="34" charset="-120"/>
              </a:rPr>
              <a:t>Hava kalitesi verilerini belirli tarih ve zaman aralıklarında analiz etme yeteneği.</a:t>
            </a:r>
            <a:endParaRPr lang="en-US" sz="1636" dirty="0"/>
          </a:p>
        </p:txBody>
      </p:sp>
      <p:sp>
        <p:nvSpPr>
          <p:cNvPr id="17" name="Shape 15"/>
          <p:cNvSpPr/>
          <p:nvPr/>
        </p:nvSpPr>
        <p:spPr>
          <a:xfrm>
            <a:off x="7419142" y="4751070"/>
            <a:ext cx="467439" cy="467439"/>
          </a:xfrm>
          <a:prstGeom prst="roundRect">
            <a:avLst>
              <a:gd name="adj" fmla="val 20002"/>
            </a:avLst>
          </a:prstGeom>
          <a:solidFill>
            <a:srgbClr val="FCE2CF"/>
          </a:solidFill>
          <a:ln w="12978">
            <a:solidFill>
              <a:srgbClr val="F9C59F"/>
            </a:solidFill>
            <a:prstDash val="solid"/>
          </a:ln>
        </p:spPr>
      </p:sp>
      <p:sp>
        <p:nvSpPr>
          <p:cNvPr id="18" name="Text 16"/>
          <p:cNvSpPr/>
          <p:nvPr/>
        </p:nvSpPr>
        <p:spPr>
          <a:xfrm>
            <a:off x="7563445" y="4790003"/>
            <a:ext cx="178832" cy="389573"/>
          </a:xfrm>
          <a:prstGeom prst="rect">
            <a:avLst/>
          </a:prstGeom>
          <a:noFill/>
          <a:ln/>
        </p:spPr>
        <p:txBody>
          <a:bodyPr wrap="none" rtlCol="0" anchor="t"/>
          <a:lstStyle/>
          <a:p>
            <a:pPr marL="0" indent="0" algn="ctr">
              <a:lnSpc>
                <a:spcPts val="3067"/>
              </a:lnSpc>
              <a:buNone/>
            </a:pPr>
            <a:r>
              <a:rPr lang="en-US" sz="2454" kern="0" spc="-33" dirty="0">
                <a:solidFill>
                  <a:srgbClr val="2B2E3C"/>
                </a:solidFill>
                <a:latin typeface="Bitter" pitchFamily="34" charset="0"/>
                <a:ea typeface="Bitter" pitchFamily="34" charset="-122"/>
                <a:cs typeface="Bitter" pitchFamily="34" charset="-120"/>
              </a:rPr>
              <a:t>4</a:t>
            </a:r>
            <a:endParaRPr lang="en-US" sz="2454" dirty="0"/>
          </a:p>
        </p:txBody>
      </p:sp>
      <p:sp>
        <p:nvSpPr>
          <p:cNvPr id="19" name="Text 17"/>
          <p:cNvSpPr/>
          <p:nvPr/>
        </p:nvSpPr>
        <p:spPr>
          <a:xfrm>
            <a:off x="8094345" y="4822508"/>
            <a:ext cx="2541032" cy="324564"/>
          </a:xfrm>
          <a:prstGeom prst="rect">
            <a:avLst/>
          </a:prstGeom>
          <a:noFill/>
          <a:ln/>
        </p:spPr>
        <p:txBody>
          <a:bodyPr wrap="none" rtlCol="0" anchor="t"/>
          <a:lstStyle/>
          <a:p>
            <a:pPr marL="0" indent="0">
              <a:lnSpc>
                <a:spcPts val="2556"/>
              </a:lnSpc>
              <a:buNone/>
            </a:pPr>
            <a:r>
              <a:rPr lang="en-US" sz="2045" kern="0" spc="-61" dirty="0">
                <a:solidFill>
                  <a:srgbClr val="2B2E3C"/>
                </a:solidFill>
                <a:latin typeface="Bitter" pitchFamily="34" charset="0"/>
                <a:ea typeface="Bitter" pitchFamily="34" charset="-122"/>
                <a:cs typeface="Bitter" pitchFamily="34" charset="-120"/>
              </a:rPr>
              <a:t>Bildirimler ve Uyarılar:</a:t>
            </a:r>
            <a:endParaRPr lang="en-US" sz="2045" dirty="0"/>
          </a:p>
        </p:txBody>
      </p:sp>
      <p:sp>
        <p:nvSpPr>
          <p:cNvPr id="20" name="Text 18"/>
          <p:cNvSpPr/>
          <p:nvPr/>
        </p:nvSpPr>
        <p:spPr>
          <a:xfrm>
            <a:off x="8094345" y="5354836"/>
            <a:ext cx="4155519" cy="664845"/>
          </a:xfrm>
          <a:prstGeom prst="rect">
            <a:avLst/>
          </a:prstGeom>
          <a:noFill/>
          <a:ln/>
        </p:spPr>
        <p:txBody>
          <a:bodyPr wrap="square" rtlCol="0" anchor="t"/>
          <a:lstStyle/>
          <a:p>
            <a:pPr marL="0" indent="0">
              <a:lnSpc>
                <a:spcPts val="2618"/>
              </a:lnSpc>
              <a:buNone/>
            </a:pPr>
            <a:r>
              <a:rPr lang="en-US" sz="1636" kern="0" spc="-33" dirty="0">
                <a:solidFill>
                  <a:srgbClr val="2B2E3C"/>
                </a:solidFill>
                <a:latin typeface="Open Sans" pitchFamily="34" charset="0"/>
                <a:ea typeface="Open Sans" pitchFamily="34" charset="-122"/>
                <a:cs typeface="Open Sans" pitchFamily="34" charset="-120"/>
              </a:rPr>
              <a:t>Belirli hava kalitesi eşiklerini aşan durumlarda kullanıcılara bildirim gönderme.</a:t>
            </a:r>
            <a:endParaRPr lang="en-US" sz="1636" dirty="0"/>
          </a:p>
        </p:txBody>
      </p:sp>
      <p:sp>
        <p:nvSpPr>
          <p:cNvPr id="21" name="Shape 19"/>
          <p:cNvSpPr/>
          <p:nvPr/>
        </p:nvSpPr>
        <p:spPr>
          <a:xfrm>
            <a:off x="2380655" y="6389727"/>
            <a:ext cx="467439" cy="467439"/>
          </a:xfrm>
          <a:prstGeom prst="roundRect">
            <a:avLst>
              <a:gd name="adj" fmla="val 20002"/>
            </a:avLst>
          </a:prstGeom>
          <a:solidFill>
            <a:srgbClr val="FCE2CF"/>
          </a:solidFill>
          <a:ln w="12978">
            <a:solidFill>
              <a:srgbClr val="F9C59F"/>
            </a:solidFill>
            <a:prstDash val="solid"/>
          </a:ln>
        </p:spPr>
      </p:sp>
      <p:sp>
        <p:nvSpPr>
          <p:cNvPr id="22" name="Text 20"/>
          <p:cNvSpPr/>
          <p:nvPr/>
        </p:nvSpPr>
        <p:spPr>
          <a:xfrm>
            <a:off x="2532578" y="6428661"/>
            <a:ext cx="163592" cy="389573"/>
          </a:xfrm>
          <a:prstGeom prst="rect">
            <a:avLst/>
          </a:prstGeom>
          <a:noFill/>
          <a:ln/>
        </p:spPr>
        <p:txBody>
          <a:bodyPr wrap="none" rtlCol="0" anchor="t"/>
          <a:lstStyle/>
          <a:p>
            <a:pPr marL="0" indent="0" algn="ctr">
              <a:lnSpc>
                <a:spcPts val="3067"/>
              </a:lnSpc>
              <a:buNone/>
            </a:pPr>
            <a:r>
              <a:rPr lang="en-US" sz="2454" kern="0" spc="-33" dirty="0">
                <a:solidFill>
                  <a:srgbClr val="2B2E3C"/>
                </a:solidFill>
                <a:latin typeface="Bitter" pitchFamily="34" charset="0"/>
                <a:ea typeface="Bitter" pitchFamily="34" charset="-122"/>
                <a:cs typeface="Bitter" pitchFamily="34" charset="-120"/>
              </a:rPr>
              <a:t>5</a:t>
            </a:r>
            <a:endParaRPr lang="en-US" sz="2454" dirty="0"/>
          </a:p>
        </p:txBody>
      </p:sp>
      <p:sp>
        <p:nvSpPr>
          <p:cNvPr id="23" name="Text 21"/>
          <p:cNvSpPr/>
          <p:nvPr/>
        </p:nvSpPr>
        <p:spPr>
          <a:xfrm>
            <a:off x="3055858" y="6461165"/>
            <a:ext cx="2206585" cy="324564"/>
          </a:xfrm>
          <a:prstGeom prst="rect">
            <a:avLst/>
          </a:prstGeom>
          <a:noFill/>
          <a:ln/>
        </p:spPr>
        <p:txBody>
          <a:bodyPr wrap="none" rtlCol="0" anchor="t"/>
          <a:lstStyle/>
          <a:p>
            <a:pPr marL="0" indent="0">
              <a:lnSpc>
                <a:spcPts val="2556"/>
              </a:lnSpc>
              <a:buNone/>
            </a:pPr>
            <a:r>
              <a:rPr lang="en-US" sz="2045" kern="0" spc="-61" dirty="0">
                <a:solidFill>
                  <a:srgbClr val="2B2E3C"/>
                </a:solidFill>
                <a:latin typeface="Bitter" pitchFamily="34" charset="0"/>
                <a:ea typeface="Bitter" pitchFamily="34" charset="-122"/>
                <a:cs typeface="Bitter" pitchFamily="34" charset="-120"/>
              </a:rPr>
              <a:t>Grafiksel Gösterim:</a:t>
            </a:r>
            <a:endParaRPr lang="en-US" sz="2045" dirty="0"/>
          </a:p>
        </p:txBody>
      </p:sp>
      <p:sp>
        <p:nvSpPr>
          <p:cNvPr id="24" name="Text 22"/>
          <p:cNvSpPr/>
          <p:nvPr/>
        </p:nvSpPr>
        <p:spPr>
          <a:xfrm>
            <a:off x="3055858" y="6993493"/>
            <a:ext cx="9193887" cy="664845"/>
          </a:xfrm>
          <a:prstGeom prst="rect">
            <a:avLst/>
          </a:prstGeom>
          <a:noFill/>
          <a:ln/>
        </p:spPr>
        <p:txBody>
          <a:bodyPr wrap="square" rtlCol="0" anchor="t"/>
          <a:lstStyle/>
          <a:p>
            <a:pPr marL="0" indent="0">
              <a:lnSpc>
                <a:spcPts val="2618"/>
              </a:lnSpc>
              <a:buNone/>
            </a:pPr>
            <a:r>
              <a:rPr lang="en-US" sz="1636" kern="0" spc="-33" dirty="0">
                <a:solidFill>
                  <a:srgbClr val="2B2E3C"/>
                </a:solidFill>
                <a:latin typeface="Open Sans" pitchFamily="34" charset="0"/>
                <a:ea typeface="Open Sans" pitchFamily="34" charset="-122"/>
                <a:cs typeface="Open Sans" pitchFamily="34" charset="-120"/>
              </a:rPr>
              <a:t>Hava kalitesi verilerini grafiklerle görsel olarak temsil etme. Trend analizi ve geçmiş veri görüntüleme özellikleri.</a:t>
            </a:r>
            <a:endParaRPr lang="en-US" sz="1636"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30195"/>
          </a:xfrm>
          <a:prstGeom prst="rect">
            <a:avLst/>
          </a:prstGeom>
          <a:solidFill>
            <a:srgbClr val="FFF8F0"/>
          </a:solidFill>
          <a:ln w="13692">
            <a:solidFill>
              <a:srgbClr val="E5E0DF"/>
            </a:solidFill>
            <a:prstDash val="solid"/>
          </a:ln>
        </p:spPr>
      </p:sp>
      <p:pic>
        <p:nvPicPr>
          <p:cNvPr id="4" name="Image 0" descr="preencoded.png"/>
          <p:cNvPicPr>
            <a:picLocks noChangeAspect="1"/>
          </p:cNvPicPr>
          <p:nvPr/>
        </p:nvPicPr>
        <p:blipFill>
          <a:blip r:embed="rId3"/>
          <a:stretch>
            <a:fillRect/>
          </a:stretch>
        </p:blipFill>
        <p:spPr>
          <a:xfrm>
            <a:off x="0" y="0"/>
            <a:ext cx="3657600" cy="8230195"/>
          </a:xfrm>
          <a:prstGeom prst="rect">
            <a:avLst/>
          </a:prstGeom>
        </p:spPr>
      </p:pic>
      <p:sp>
        <p:nvSpPr>
          <p:cNvPr id="5" name="Text 2"/>
          <p:cNvSpPr/>
          <p:nvPr/>
        </p:nvSpPr>
        <p:spPr>
          <a:xfrm>
            <a:off x="4480917" y="603766"/>
            <a:ext cx="6945630" cy="686038"/>
          </a:xfrm>
          <a:prstGeom prst="rect">
            <a:avLst/>
          </a:prstGeom>
          <a:noFill/>
          <a:ln/>
        </p:spPr>
        <p:txBody>
          <a:bodyPr wrap="none" rtlCol="0" anchor="t"/>
          <a:lstStyle/>
          <a:p>
            <a:pPr marL="0" indent="0">
              <a:lnSpc>
                <a:spcPts val="5402"/>
              </a:lnSpc>
              <a:buNone/>
            </a:pPr>
            <a:r>
              <a:rPr lang="en-US" sz="4322" kern="0" spc="-130" dirty="0">
                <a:solidFill>
                  <a:srgbClr val="2C3F42"/>
                </a:solidFill>
                <a:latin typeface="Bitter" pitchFamily="34" charset="0"/>
                <a:ea typeface="Bitter" pitchFamily="34" charset="-122"/>
                <a:cs typeface="Bitter" pitchFamily="34" charset="-120"/>
              </a:rPr>
              <a:t>Site Kullanımı ve Navigasyon</a:t>
            </a:r>
            <a:endParaRPr lang="en-US" sz="4322" dirty="0"/>
          </a:p>
        </p:txBody>
      </p:sp>
      <p:sp>
        <p:nvSpPr>
          <p:cNvPr id="6" name="Shape 3"/>
          <p:cNvSpPr/>
          <p:nvPr/>
        </p:nvSpPr>
        <p:spPr>
          <a:xfrm>
            <a:off x="4788337" y="1619131"/>
            <a:ext cx="43815" cy="6007298"/>
          </a:xfrm>
          <a:prstGeom prst="rect">
            <a:avLst/>
          </a:prstGeom>
          <a:solidFill>
            <a:srgbClr val="F9C59F"/>
          </a:solidFill>
          <a:ln/>
        </p:spPr>
      </p:sp>
      <p:sp>
        <p:nvSpPr>
          <p:cNvPr id="7" name="Shape 4"/>
          <p:cNvSpPr/>
          <p:nvPr/>
        </p:nvSpPr>
        <p:spPr>
          <a:xfrm>
            <a:off x="5057239" y="2015609"/>
            <a:ext cx="768429" cy="43815"/>
          </a:xfrm>
          <a:prstGeom prst="rect">
            <a:avLst/>
          </a:prstGeom>
          <a:solidFill>
            <a:srgbClr val="F9C59F"/>
          </a:solidFill>
          <a:ln/>
        </p:spPr>
      </p:sp>
      <p:sp>
        <p:nvSpPr>
          <p:cNvPr id="8" name="Shape 5"/>
          <p:cNvSpPr/>
          <p:nvPr/>
        </p:nvSpPr>
        <p:spPr>
          <a:xfrm>
            <a:off x="4563249" y="1790581"/>
            <a:ext cx="493990" cy="493990"/>
          </a:xfrm>
          <a:prstGeom prst="roundRect">
            <a:avLst>
              <a:gd name="adj" fmla="val 20000"/>
            </a:avLst>
          </a:prstGeom>
          <a:solidFill>
            <a:srgbClr val="FCE2CF"/>
          </a:solidFill>
          <a:ln w="13692">
            <a:solidFill>
              <a:srgbClr val="F9C59F"/>
            </a:solidFill>
            <a:prstDash val="solid"/>
          </a:ln>
        </p:spPr>
      </p:sp>
      <p:sp>
        <p:nvSpPr>
          <p:cNvPr id="9" name="Text 6"/>
          <p:cNvSpPr/>
          <p:nvPr/>
        </p:nvSpPr>
        <p:spPr>
          <a:xfrm>
            <a:off x="4743748" y="1831777"/>
            <a:ext cx="132874" cy="411599"/>
          </a:xfrm>
          <a:prstGeom prst="rect">
            <a:avLst/>
          </a:prstGeom>
          <a:noFill/>
          <a:ln/>
        </p:spPr>
        <p:txBody>
          <a:bodyPr wrap="none" rtlCol="0" anchor="t"/>
          <a:lstStyle/>
          <a:p>
            <a:pPr marL="0" indent="0" algn="ctr">
              <a:lnSpc>
                <a:spcPts val="3241"/>
              </a:lnSpc>
              <a:buNone/>
            </a:pPr>
            <a:r>
              <a:rPr lang="en-US" sz="2593" kern="0" spc="-35" dirty="0">
                <a:solidFill>
                  <a:srgbClr val="2B2E3C"/>
                </a:solidFill>
                <a:latin typeface="Bitter" pitchFamily="34" charset="0"/>
                <a:ea typeface="Bitter" pitchFamily="34" charset="-122"/>
                <a:cs typeface="Bitter" pitchFamily="34" charset="-120"/>
              </a:rPr>
              <a:t>1</a:t>
            </a:r>
            <a:endParaRPr lang="en-US" sz="2593" dirty="0"/>
          </a:p>
        </p:txBody>
      </p:sp>
      <p:sp>
        <p:nvSpPr>
          <p:cNvPr id="10" name="Text 7"/>
          <p:cNvSpPr/>
          <p:nvPr/>
        </p:nvSpPr>
        <p:spPr>
          <a:xfrm>
            <a:off x="6017776" y="1838682"/>
            <a:ext cx="2195513" cy="343019"/>
          </a:xfrm>
          <a:prstGeom prst="rect">
            <a:avLst/>
          </a:prstGeom>
          <a:noFill/>
          <a:ln/>
        </p:spPr>
        <p:txBody>
          <a:bodyPr wrap="none" rtlCol="0" anchor="t"/>
          <a:lstStyle/>
          <a:p>
            <a:pPr marL="0" indent="0" algn="l">
              <a:lnSpc>
                <a:spcPts val="2701"/>
              </a:lnSpc>
              <a:buNone/>
            </a:pPr>
            <a:r>
              <a:rPr lang="en-US" sz="2161" kern="0" spc="-65" dirty="0">
                <a:solidFill>
                  <a:srgbClr val="2B2E3C"/>
                </a:solidFill>
                <a:latin typeface="Bitter" pitchFamily="34" charset="0"/>
                <a:ea typeface="Bitter" pitchFamily="34" charset="-122"/>
                <a:cs typeface="Bitter" pitchFamily="34" charset="-120"/>
              </a:rPr>
              <a:t>Ana Sayfa</a:t>
            </a:r>
            <a:endParaRPr lang="en-US" sz="2161" dirty="0"/>
          </a:p>
        </p:txBody>
      </p:sp>
      <p:sp>
        <p:nvSpPr>
          <p:cNvPr id="11" name="Text 8"/>
          <p:cNvSpPr/>
          <p:nvPr/>
        </p:nvSpPr>
        <p:spPr>
          <a:xfrm>
            <a:off x="6017776" y="2401253"/>
            <a:ext cx="7789307" cy="702469"/>
          </a:xfrm>
          <a:prstGeom prst="rect">
            <a:avLst/>
          </a:prstGeom>
          <a:noFill/>
          <a:ln/>
        </p:spPr>
        <p:txBody>
          <a:bodyPr wrap="square" rtlCol="0" anchor="t"/>
          <a:lstStyle/>
          <a:p>
            <a:pPr marL="0" indent="0" algn="l">
              <a:lnSpc>
                <a:spcPts val="2766"/>
              </a:lnSpc>
              <a:buNone/>
            </a:pPr>
            <a:r>
              <a:rPr lang="en-US" sz="1729" kern="0" spc="-35" dirty="0">
                <a:solidFill>
                  <a:srgbClr val="2B2E3C"/>
                </a:solidFill>
                <a:latin typeface="Open Sans" pitchFamily="34" charset="0"/>
                <a:ea typeface="Open Sans" pitchFamily="34" charset="-122"/>
                <a:cs typeface="Open Sans" pitchFamily="34" charset="-120"/>
              </a:rPr>
              <a:t>Hava kalitesi haritaları, </a:t>
            </a:r>
            <a:r>
              <a:rPr lang="en-US" sz="1729" kern="0" spc="-35" dirty="0" err="1">
                <a:solidFill>
                  <a:srgbClr val="2B2E3C"/>
                </a:solidFill>
                <a:latin typeface="Open Sans" pitchFamily="34" charset="0"/>
                <a:ea typeface="Open Sans" pitchFamily="34" charset="-122"/>
                <a:cs typeface="Open Sans" pitchFamily="34" charset="-120"/>
              </a:rPr>
              <a:t>kullanıcı</a:t>
            </a:r>
            <a:r>
              <a:rPr lang="en-US" sz="1729" kern="0" spc="-35" dirty="0">
                <a:solidFill>
                  <a:srgbClr val="2B2E3C"/>
                </a:solidFill>
                <a:latin typeface="Open Sans" pitchFamily="34" charset="0"/>
                <a:ea typeface="Open Sans" pitchFamily="34" charset="-122"/>
                <a:cs typeface="Open Sans" pitchFamily="34" charset="-120"/>
              </a:rPr>
              <a:t> </a:t>
            </a:r>
            <a:r>
              <a:rPr lang="en-US" sz="1729" kern="0" spc="-35" dirty="0" err="1" smtClean="0">
                <a:solidFill>
                  <a:srgbClr val="2B2E3C"/>
                </a:solidFill>
                <a:latin typeface="Open Sans" pitchFamily="34" charset="0"/>
                <a:ea typeface="Open Sans" pitchFamily="34" charset="-122"/>
                <a:cs typeface="Open Sans" pitchFamily="34" charset="-120"/>
              </a:rPr>
              <a:t>yorum</a:t>
            </a:r>
            <a:r>
              <a:rPr lang="tr-TR" sz="1729" kern="0" spc="-35" dirty="0" smtClean="0">
                <a:solidFill>
                  <a:srgbClr val="2B2E3C"/>
                </a:solidFill>
                <a:latin typeface="Open Sans" pitchFamily="34" charset="0"/>
                <a:ea typeface="Open Sans" pitchFamily="34" charset="-122"/>
                <a:cs typeface="Open Sans" pitchFamily="34" charset="-120"/>
              </a:rPr>
              <a:t>l</a:t>
            </a:r>
            <a:r>
              <a:rPr lang="en-US" sz="1729" kern="0" spc="-35" dirty="0" err="1" smtClean="0">
                <a:solidFill>
                  <a:srgbClr val="2B2E3C"/>
                </a:solidFill>
                <a:latin typeface="Open Sans" pitchFamily="34" charset="0"/>
                <a:ea typeface="Open Sans" pitchFamily="34" charset="-122"/>
                <a:cs typeface="Open Sans" pitchFamily="34" charset="-120"/>
              </a:rPr>
              <a:t>arı</a:t>
            </a:r>
            <a:r>
              <a:rPr lang="en-US" sz="1729" kern="0" spc="-35" dirty="0" smtClean="0">
                <a:solidFill>
                  <a:srgbClr val="2B2E3C"/>
                </a:solidFill>
                <a:latin typeface="Open Sans" pitchFamily="34" charset="0"/>
                <a:ea typeface="Open Sans" pitchFamily="34" charset="-122"/>
                <a:cs typeface="Open Sans" pitchFamily="34" charset="-120"/>
              </a:rPr>
              <a:t> </a:t>
            </a:r>
            <a:r>
              <a:rPr lang="en-US" sz="1729" kern="0" spc="-35" dirty="0">
                <a:solidFill>
                  <a:srgbClr val="2B2E3C"/>
                </a:solidFill>
                <a:latin typeface="Open Sans" pitchFamily="34" charset="0"/>
                <a:ea typeface="Open Sans" pitchFamily="34" charset="-122"/>
                <a:cs typeface="Open Sans" pitchFamily="34" charset="-120"/>
              </a:rPr>
              <a:t>ve </a:t>
            </a:r>
            <a:r>
              <a:rPr lang="en-US" sz="1729" kern="0" spc="-35" dirty="0" err="1">
                <a:solidFill>
                  <a:srgbClr val="2B2E3C"/>
                </a:solidFill>
                <a:latin typeface="Open Sans" pitchFamily="34" charset="0"/>
                <a:ea typeface="Open Sans" pitchFamily="34" charset="-122"/>
                <a:cs typeface="Open Sans" pitchFamily="34" charset="-120"/>
              </a:rPr>
              <a:t>hızlı</a:t>
            </a:r>
            <a:r>
              <a:rPr lang="en-US" sz="1729" kern="0" spc="-35" dirty="0">
                <a:solidFill>
                  <a:srgbClr val="2B2E3C"/>
                </a:solidFill>
                <a:latin typeface="Open Sans" pitchFamily="34" charset="0"/>
                <a:ea typeface="Open Sans" pitchFamily="34" charset="-122"/>
                <a:cs typeface="Open Sans" pitchFamily="34" charset="-120"/>
              </a:rPr>
              <a:t> </a:t>
            </a:r>
            <a:r>
              <a:rPr lang="en-US" sz="1729" kern="0" spc="-35" dirty="0" err="1" smtClean="0">
                <a:solidFill>
                  <a:srgbClr val="2B2E3C"/>
                </a:solidFill>
                <a:latin typeface="Open Sans" pitchFamily="34" charset="0"/>
                <a:ea typeface="Open Sans" pitchFamily="34" charset="-122"/>
                <a:cs typeface="Open Sans" pitchFamily="34" charset="-120"/>
              </a:rPr>
              <a:t>eri</a:t>
            </a:r>
            <a:r>
              <a:rPr lang="tr-TR" sz="1729" kern="0" spc="-35" dirty="0" err="1" smtClean="0">
                <a:solidFill>
                  <a:srgbClr val="2B2E3C"/>
                </a:solidFill>
                <a:latin typeface="Open Sans" pitchFamily="34" charset="0"/>
                <a:ea typeface="Open Sans" pitchFamily="34" charset="-122"/>
                <a:cs typeface="Open Sans" pitchFamily="34" charset="-120"/>
              </a:rPr>
              <a:t>şi</a:t>
            </a:r>
            <a:r>
              <a:rPr lang="en-US" sz="1729" kern="0" spc="-35" dirty="0" err="1" smtClean="0">
                <a:solidFill>
                  <a:srgbClr val="2B2E3C"/>
                </a:solidFill>
                <a:latin typeface="Open Sans" pitchFamily="34" charset="0"/>
                <a:ea typeface="Open Sans" pitchFamily="34" charset="-122"/>
                <a:cs typeface="Open Sans" pitchFamily="34" charset="-120"/>
              </a:rPr>
              <a:t>lebilir</a:t>
            </a:r>
            <a:r>
              <a:rPr lang="en-US" sz="1729" kern="0" spc="-35" dirty="0" smtClean="0">
                <a:solidFill>
                  <a:srgbClr val="2B2E3C"/>
                </a:solidFill>
                <a:latin typeface="Open Sans" pitchFamily="34" charset="0"/>
                <a:ea typeface="Open Sans" pitchFamily="34" charset="-122"/>
                <a:cs typeface="Open Sans" pitchFamily="34" charset="-120"/>
              </a:rPr>
              <a:t> </a:t>
            </a:r>
            <a:r>
              <a:rPr lang="en-US" sz="1729" kern="0" spc="-35" dirty="0">
                <a:solidFill>
                  <a:srgbClr val="2B2E3C"/>
                </a:solidFill>
                <a:latin typeface="Open Sans" pitchFamily="34" charset="0"/>
                <a:ea typeface="Open Sans" pitchFamily="34" charset="-122"/>
                <a:cs typeface="Open Sans" pitchFamily="34" charset="-120"/>
              </a:rPr>
              <a:t>bilgiler ile ana sayfada hava kalitesi durumunu takip edebilirsiniz.</a:t>
            </a:r>
            <a:endParaRPr lang="en-US" sz="1729" dirty="0"/>
          </a:p>
        </p:txBody>
      </p:sp>
      <p:sp>
        <p:nvSpPr>
          <p:cNvPr id="12" name="Shape 9"/>
          <p:cNvSpPr/>
          <p:nvPr/>
        </p:nvSpPr>
        <p:spPr>
          <a:xfrm>
            <a:off x="5057239" y="3991570"/>
            <a:ext cx="768429" cy="43815"/>
          </a:xfrm>
          <a:prstGeom prst="rect">
            <a:avLst/>
          </a:prstGeom>
          <a:solidFill>
            <a:srgbClr val="F9C59F"/>
          </a:solidFill>
          <a:ln/>
        </p:spPr>
      </p:sp>
      <p:sp>
        <p:nvSpPr>
          <p:cNvPr id="13" name="Shape 10"/>
          <p:cNvSpPr/>
          <p:nvPr/>
        </p:nvSpPr>
        <p:spPr>
          <a:xfrm>
            <a:off x="4563249" y="3766542"/>
            <a:ext cx="493990" cy="493990"/>
          </a:xfrm>
          <a:prstGeom prst="roundRect">
            <a:avLst>
              <a:gd name="adj" fmla="val 20000"/>
            </a:avLst>
          </a:prstGeom>
          <a:solidFill>
            <a:srgbClr val="FCE2CF"/>
          </a:solidFill>
          <a:ln w="13692">
            <a:solidFill>
              <a:srgbClr val="F9C59F"/>
            </a:solidFill>
            <a:prstDash val="solid"/>
          </a:ln>
        </p:spPr>
      </p:sp>
      <p:sp>
        <p:nvSpPr>
          <p:cNvPr id="14" name="Text 11"/>
          <p:cNvSpPr/>
          <p:nvPr/>
        </p:nvSpPr>
        <p:spPr>
          <a:xfrm>
            <a:off x="4720888" y="3807738"/>
            <a:ext cx="178594" cy="411599"/>
          </a:xfrm>
          <a:prstGeom prst="rect">
            <a:avLst/>
          </a:prstGeom>
          <a:noFill/>
          <a:ln/>
        </p:spPr>
        <p:txBody>
          <a:bodyPr wrap="none" rtlCol="0" anchor="t"/>
          <a:lstStyle/>
          <a:p>
            <a:pPr marL="0" indent="0" algn="ctr">
              <a:lnSpc>
                <a:spcPts val="3241"/>
              </a:lnSpc>
              <a:buNone/>
            </a:pPr>
            <a:r>
              <a:rPr lang="en-US" sz="2593" kern="0" spc="-35" dirty="0">
                <a:solidFill>
                  <a:srgbClr val="2B2E3C"/>
                </a:solidFill>
                <a:latin typeface="Bitter" pitchFamily="34" charset="0"/>
                <a:ea typeface="Bitter" pitchFamily="34" charset="-122"/>
                <a:cs typeface="Bitter" pitchFamily="34" charset="-120"/>
              </a:rPr>
              <a:t>2</a:t>
            </a:r>
            <a:endParaRPr lang="en-US" sz="2593" dirty="0"/>
          </a:p>
        </p:txBody>
      </p:sp>
      <p:sp>
        <p:nvSpPr>
          <p:cNvPr id="15" name="Text 12"/>
          <p:cNvSpPr/>
          <p:nvPr/>
        </p:nvSpPr>
        <p:spPr>
          <a:xfrm>
            <a:off x="6017776" y="3814643"/>
            <a:ext cx="2195513" cy="343019"/>
          </a:xfrm>
          <a:prstGeom prst="rect">
            <a:avLst/>
          </a:prstGeom>
          <a:noFill/>
          <a:ln/>
        </p:spPr>
        <p:txBody>
          <a:bodyPr wrap="none" rtlCol="0" anchor="t"/>
          <a:lstStyle/>
          <a:p>
            <a:pPr marL="0" indent="0" algn="l">
              <a:lnSpc>
                <a:spcPts val="2701"/>
              </a:lnSpc>
              <a:buNone/>
            </a:pPr>
            <a:r>
              <a:rPr lang="en-US" sz="2161" kern="0" spc="-65" dirty="0">
                <a:solidFill>
                  <a:srgbClr val="2B2E3C"/>
                </a:solidFill>
                <a:latin typeface="Bitter" pitchFamily="34" charset="0"/>
                <a:ea typeface="Bitter" pitchFamily="34" charset="-122"/>
                <a:cs typeface="Bitter" pitchFamily="34" charset="-120"/>
              </a:rPr>
              <a:t>Detaylı Bilgiler</a:t>
            </a:r>
            <a:endParaRPr lang="en-US" sz="2161" dirty="0"/>
          </a:p>
        </p:txBody>
      </p:sp>
      <p:sp>
        <p:nvSpPr>
          <p:cNvPr id="16" name="Text 13"/>
          <p:cNvSpPr/>
          <p:nvPr/>
        </p:nvSpPr>
        <p:spPr>
          <a:xfrm>
            <a:off x="6017776" y="4377214"/>
            <a:ext cx="7789307" cy="702469"/>
          </a:xfrm>
          <a:prstGeom prst="rect">
            <a:avLst/>
          </a:prstGeom>
          <a:noFill/>
          <a:ln/>
        </p:spPr>
        <p:txBody>
          <a:bodyPr wrap="square" rtlCol="0" anchor="t"/>
          <a:lstStyle/>
          <a:p>
            <a:pPr marL="0" indent="0" algn="l">
              <a:lnSpc>
                <a:spcPts val="2766"/>
              </a:lnSpc>
              <a:buNone/>
            </a:pPr>
            <a:r>
              <a:rPr lang="en-US" sz="1729" kern="0" spc="-35" dirty="0">
                <a:solidFill>
                  <a:srgbClr val="2B2E3C"/>
                </a:solidFill>
                <a:latin typeface="Open Sans" pitchFamily="34" charset="0"/>
                <a:ea typeface="Open Sans" pitchFamily="34" charset="-122"/>
                <a:cs typeface="Open Sans" pitchFamily="34" charset="-120"/>
              </a:rPr>
              <a:t>Belirli bir bölge </a:t>
            </a:r>
            <a:r>
              <a:rPr lang="en-US" sz="1729" kern="0" spc="-35" dirty="0" err="1">
                <a:solidFill>
                  <a:srgbClr val="2B2E3C"/>
                </a:solidFill>
                <a:latin typeface="Open Sans" pitchFamily="34" charset="0"/>
                <a:ea typeface="Open Sans" pitchFamily="34" charset="-122"/>
                <a:cs typeface="Open Sans" pitchFamily="34" charset="-120"/>
              </a:rPr>
              <a:t>veya</a:t>
            </a:r>
            <a:r>
              <a:rPr lang="en-US" sz="1729" kern="0" spc="-35" dirty="0">
                <a:solidFill>
                  <a:srgbClr val="2B2E3C"/>
                </a:solidFill>
                <a:latin typeface="Open Sans" pitchFamily="34" charset="0"/>
                <a:ea typeface="Open Sans" pitchFamily="34" charset="-122"/>
                <a:cs typeface="Open Sans" pitchFamily="34" charset="-120"/>
              </a:rPr>
              <a:t> </a:t>
            </a:r>
            <a:r>
              <a:rPr lang="tr-TR" sz="1729" kern="0" spc="-35" dirty="0" smtClean="0">
                <a:solidFill>
                  <a:srgbClr val="2B2E3C"/>
                </a:solidFill>
                <a:latin typeface="Open Sans" pitchFamily="34" charset="0"/>
                <a:ea typeface="Open Sans" pitchFamily="34" charset="-122"/>
                <a:cs typeface="Open Sans" pitchFamily="34" charset="-120"/>
              </a:rPr>
              <a:t>ş</a:t>
            </a:r>
            <a:r>
              <a:rPr lang="en-US" sz="1729" kern="0" spc="-35" dirty="0" err="1" smtClean="0">
                <a:solidFill>
                  <a:srgbClr val="2B2E3C"/>
                </a:solidFill>
                <a:latin typeface="Open Sans" pitchFamily="34" charset="0"/>
                <a:ea typeface="Open Sans" pitchFamily="34" charset="-122"/>
                <a:cs typeface="Open Sans" pitchFamily="34" charset="-120"/>
              </a:rPr>
              <a:t>ehir</a:t>
            </a:r>
            <a:r>
              <a:rPr lang="en-US" sz="1729" kern="0" spc="-35" dirty="0" smtClean="0">
                <a:solidFill>
                  <a:srgbClr val="2B2E3C"/>
                </a:solidFill>
                <a:latin typeface="Open Sans" pitchFamily="34" charset="0"/>
                <a:ea typeface="Open Sans" pitchFamily="34" charset="-122"/>
                <a:cs typeface="Open Sans" pitchFamily="34" charset="-120"/>
              </a:rPr>
              <a:t> </a:t>
            </a:r>
            <a:r>
              <a:rPr lang="en-US" sz="1729" kern="0" spc="-35" dirty="0">
                <a:solidFill>
                  <a:srgbClr val="2B2E3C"/>
                </a:solidFill>
                <a:latin typeface="Open Sans" pitchFamily="34" charset="0"/>
                <a:ea typeface="Open Sans" pitchFamily="34" charset="-122"/>
                <a:cs typeface="Open Sans" pitchFamily="34" charset="-120"/>
              </a:rPr>
              <a:t>hakkında ayrıntılı hava kalitesi bilgilerine erişmek isterseniz, detaylı bilgiler bölümünü kullanabilirsiniz.</a:t>
            </a:r>
            <a:endParaRPr lang="en-US" sz="1729" dirty="0"/>
          </a:p>
        </p:txBody>
      </p:sp>
      <p:sp>
        <p:nvSpPr>
          <p:cNvPr id="17" name="Shape 14"/>
          <p:cNvSpPr/>
          <p:nvPr/>
        </p:nvSpPr>
        <p:spPr>
          <a:xfrm>
            <a:off x="5057239" y="5967532"/>
            <a:ext cx="768429" cy="43815"/>
          </a:xfrm>
          <a:prstGeom prst="rect">
            <a:avLst/>
          </a:prstGeom>
          <a:solidFill>
            <a:srgbClr val="F9C59F"/>
          </a:solidFill>
          <a:ln/>
        </p:spPr>
      </p:sp>
      <p:sp>
        <p:nvSpPr>
          <p:cNvPr id="18" name="Shape 15"/>
          <p:cNvSpPr/>
          <p:nvPr/>
        </p:nvSpPr>
        <p:spPr>
          <a:xfrm>
            <a:off x="4563249" y="5742503"/>
            <a:ext cx="493990" cy="493990"/>
          </a:xfrm>
          <a:prstGeom prst="roundRect">
            <a:avLst>
              <a:gd name="adj" fmla="val 20000"/>
            </a:avLst>
          </a:prstGeom>
          <a:solidFill>
            <a:srgbClr val="FCE2CF"/>
          </a:solidFill>
          <a:ln w="13692">
            <a:solidFill>
              <a:srgbClr val="F9C59F"/>
            </a:solidFill>
            <a:prstDash val="solid"/>
          </a:ln>
        </p:spPr>
      </p:sp>
      <p:sp>
        <p:nvSpPr>
          <p:cNvPr id="19" name="Text 16"/>
          <p:cNvSpPr/>
          <p:nvPr/>
        </p:nvSpPr>
        <p:spPr>
          <a:xfrm>
            <a:off x="4717078" y="5783699"/>
            <a:ext cx="186214" cy="411599"/>
          </a:xfrm>
          <a:prstGeom prst="rect">
            <a:avLst/>
          </a:prstGeom>
          <a:noFill/>
          <a:ln/>
        </p:spPr>
        <p:txBody>
          <a:bodyPr wrap="none" rtlCol="0" anchor="t"/>
          <a:lstStyle/>
          <a:p>
            <a:pPr marL="0" indent="0" algn="ctr">
              <a:lnSpc>
                <a:spcPts val="3241"/>
              </a:lnSpc>
              <a:buNone/>
            </a:pPr>
            <a:r>
              <a:rPr lang="en-US" sz="2593" kern="0" spc="-35" dirty="0">
                <a:solidFill>
                  <a:srgbClr val="2B2E3C"/>
                </a:solidFill>
                <a:latin typeface="Bitter" pitchFamily="34" charset="0"/>
                <a:ea typeface="Bitter" pitchFamily="34" charset="-122"/>
                <a:cs typeface="Bitter" pitchFamily="34" charset="-120"/>
              </a:rPr>
              <a:t>3</a:t>
            </a:r>
            <a:endParaRPr lang="en-US" sz="2593" dirty="0"/>
          </a:p>
        </p:txBody>
      </p:sp>
      <p:sp>
        <p:nvSpPr>
          <p:cNvPr id="20" name="Text 17"/>
          <p:cNvSpPr/>
          <p:nvPr/>
        </p:nvSpPr>
        <p:spPr>
          <a:xfrm>
            <a:off x="6017776" y="5790605"/>
            <a:ext cx="2562106" cy="343019"/>
          </a:xfrm>
          <a:prstGeom prst="rect">
            <a:avLst/>
          </a:prstGeom>
          <a:noFill/>
          <a:ln/>
        </p:spPr>
        <p:txBody>
          <a:bodyPr wrap="none" rtlCol="0" anchor="t"/>
          <a:lstStyle/>
          <a:p>
            <a:pPr marL="0" indent="0" algn="l">
              <a:lnSpc>
                <a:spcPts val="2701"/>
              </a:lnSpc>
              <a:buNone/>
            </a:pPr>
            <a:r>
              <a:rPr lang="en-US" sz="2161" kern="0" spc="-65" dirty="0">
                <a:solidFill>
                  <a:srgbClr val="2B2E3C"/>
                </a:solidFill>
                <a:latin typeface="Bitter" pitchFamily="34" charset="0"/>
                <a:ea typeface="Bitter" pitchFamily="34" charset="-122"/>
                <a:cs typeface="Bitter" pitchFamily="34" charset="-120"/>
              </a:rPr>
              <a:t>Bildirimler ve Ayarlar</a:t>
            </a:r>
            <a:endParaRPr lang="en-US" sz="2161" dirty="0"/>
          </a:p>
        </p:txBody>
      </p:sp>
      <p:sp>
        <p:nvSpPr>
          <p:cNvPr id="21" name="Text 18"/>
          <p:cNvSpPr/>
          <p:nvPr/>
        </p:nvSpPr>
        <p:spPr>
          <a:xfrm>
            <a:off x="6017776" y="6353175"/>
            <a:ext cx="7789307" cy="1053703"/>
          </a:xfrm>
          <a:prstGeom prst="rect">
            <a:avLst/>
          </a:prstGeom>
          <a:noFill/>
          <a:ln/>
        </p:spPr>
        <p:txBody>
          <a:bodyPr wrap="square" rtlCol="0" anchor="t"/>
          <a:lstStyle/>
          <a:p>
            <a:pPr>
              <a:lnSpc>
                <a:spcPts val="2766"/>
              </a:lnSpc>
            </a:pPr>
            <a:r>
              <a:rPr lang="en-US" sz="1729" kern="0" spc="-35" dirty="0" smtClean="0">
                <a:solidFill>
                  <a:srgbClr val="2B2E3C"/>
                </a:solidFill>
                <a:latin typeface="Open Sans" pitchFamily="34" charset="0"/>
                <a:ea typeface="Open Sans" pitchFamily="34" charset="-122"/>
                <a:cs typeface="Open Sans" pitchFamily="34" charset="-120"/>
              </a:rPr>
              <a:t>Ki</a:t>
            </a:r>
            <a:r>
              <a:rPr lang="tr-TR" sz="1729" kern="0" spc="-35" dirty="0" smtClean="0">
                <a:solidFill>
                  <a:srgbClr val="2B2E3C"/>
                </a:solidFill>
                <a:latin typeface="Open Sans" pitchFamily="34" charset="0"/>
                <a:ea typeface="Open Sans" pitchFamily="34" charset="-122"/>
                <a:cs typeface="Open Sans" pitchFamily="34" charset="-120"/>
              </a:rPr>
              <a:t>ş</a:t>
            </a:r>
            <a:r>
              <a:rPr lang="en-US" sz="1729" kern="0" spc="-35" dirty="0" err="1" smtClean="0">
                <a:solidFill>
                  <a:srgbClr val="2B2E3C"/>
                </a:solidFill>
                <a:latin typeface="Open Sans" pitchFamily="34" charset="0"/>
                <a:ea typeface="Open Sans" pitchFamily="34" charset="-122"/>
                <a:cs typeface="Open Sans" pitchFamily="34" charset="-120"/>
              </a:rPr>
              <a:t>iye</a:t>
            </a:r>
            <a:r>
              <a:rPr lang="en-US" sz="1729" kern="0" spc="-35" dirty="0" smtClean="0">
                <a:solidFill>
                  <a:srgbClr val="2B2E3C"/>
                </a:solidFill>
                <a:latin typeface="Open Sans" pitchFamily="34" charset="0"/>
                <a:ea typeface="Open Sans" pitchFamily="34" charset="-122"/>
                <a:cs typeface="Open Sans" pitchFamily="34" charset="-120"/>
              </a:rPr>
              <a:t> </a:t>
            </a:r>
            <a:r>
              <a:rPr lang="en-US" sz="1729" kern="0" spc="-35" dirty="0">
                <a:solidFill>
                  <a:srgbClr val="2B2E3C"/>
                </a:solidFill>
                <a:latin typeface="Open Sans" pitchFamily="34" charset="0"/>
                <a:ea typeface="Open Sans" pitchFamily="34" charset="-122"/>
                <a:cs typeface="Open Sans" pitchFamily="34" charset="-120"/>
              </a:rPr>
              <a:t>ö</a:t>
            </a:r>
            <a:r>
              <a:rPr lang="tr-TR" sz="1729" kern="0" spc="-35" dirty="0">
                <a:solidFill>
                  <a:srgbClr val="2B2E3C"/>
                </a:solidFill>
                <a:latin typeface="Open Sans" pitchFamily="34" charset="0"/>
                <a:ea typeface="Open Sans" pitchFamily="34" charset="-122"/>
                <a:cs typeface="Open Sans" pitchFamily="34" charset="-120"/>
              </a:rPr>
              <a:t>z</a:t>
            </a:r>
            <a:r>
              <a:rPr lang="en-US" sz="1729" kern="0" spc="-35" dirty="0">
                <a:solidFill>
                  <a:srgbClr val="2B2E3C"/>
                </a:solidFill>
                <a:latin typeface="Open Sans" pitchFamily="34" charset="0"/>
                <a:ea typeface="Open Sans" pitchFamily="34" charset="-122"/>
                <a:cs typeface="Open Sans" pitchFamily="34" charset="-120"/>
              </a:rPr>
              <a:t>el </a:t>
            </a:r>
            <a:r>
              <a:rPr lang="en-US" sz="1729" kern="0" spc="-35" dirty="0" err="1">
                <a:solidFill>
                  <a:srgbClr val="2B2E3C"/>
                </a:solidFill>
                <a:latin typeface="Open Sans" pitchFamily="34" charset="0"/>
                <a:ea typeface="Open Sans" pitchFamily="34" charset="-122"/>
                <a:cs typeface="Open Sans" pitchFamily="34" charset="-120"/>
              </a:rPr>
              <a:t>bildirim</a:t>
            </a:r>
            <a:r>
              <a:rPr lang="en-US" sz="1729" kern="0" spc="-35" dirty="0">
                <a:solidFill>
                  <a:srgbClr val="2B2E3C"/>
                </a:solidFill>
                <a:latin typeface="Open Sans" pitchFamily="34" charset="0"/>
                <a:ea typeface="Open Sans" pitchFamily="34" charset="-122"/>
                <a:cs typeface="Open Sans" pitchFamily="34" charset="-120"/>
              </a:rPr>
              <a:t> </a:t>
            </a:r>
            <a:r>
              <a:rPr lang="en-US" sz="1729" kern="0" spc="-35" dirty="0" err="1">
                <a:solidFill>
                  <a:srgbClr val="2B2E3C"/>
                </a:solidFill>
                <a:latin typeface="Open Sans" pitchFamily="34" charset="0"/>
                <a:ea typeface="Open Sans" pitchFamily="34" charset="-122"/>
                <a:cs typeface="Open Sans" pitchFamily="34" charset="-120"/>
              </a:rPr>
              <a:t>ayarlarını</a:t>
            </a:r>
            <a:r>
              <a:rPr lang="en-US" sz="1729" kern="0" spc="-35" dirty="0">
                <a:solidFill>
                  <a:srgbClr val="2B2E3C"/>
                </a:solidFill>
                <a:latin typeface="Open Sans" pitchFamily="34" charset="0"/>
                <a:ea typeface="Open Sans" pitchFamily="34" charset="-122"/>
                <a:cs typeface="Open Sans" pitchFamily="34" charset="-120"/>
              </a:rPr>
              <a:t> </a:t>
            </a:r>
            <a:r>
              <a:rPr lang="en-US" sz="1729" kern="0" spc="-35" dirty="0" err="1">
                <a:solidFill>
                  <a:srgbClr val="2B2E3C"/>
                </a:solidFill>
                <a:latin typeface="Open Sans" pitchFamily="34" charset="0"/>
                <a:ea typeface="Open Sans" pitchFamily="34" charset="-122"/>
                <a:cs typeface="Open Sans" pitchFamily="34" charset="-120"/>
              </a:rPr>
              <a:t>yapabilir</a:t>
            </a:r>
            <a:r>
              <a:rPr lang="en-US" sz="1729" kern="0" spc="-35" dirty="0">
                <a:solidFill>
                  <a:srgbClr val="2B2E3C"/>
                </a:solidFill>
                <a:latin typeface="Open Sans" pitchFamily="34" charset="0"/>
                <a:ea typeface="Open Sans" pitchFamily="34" charset="-122"/>
                <a:cs typeface="Open Sans" pitchFamily="34" charset="-120"/>
              </a:rPr>
              <a:t> </a:t>
            </a:r>
            <a:r>
              <a:rPr lang="en-US" sz="1729" kern="0" spc="-35" dirty="0" err="1">
                <a:solidFill>
                  <a:srgbClr val="2B2E3C"/>
                </a:solidFill>
                <a:latin typeface="Open Sans" pitchFamily="34" charset="0"/>
                <a:ea typeface="Open Sans" pitchFamily="34" charset="-122"/>
                <a:cs typeface="Open Sans" pitchFamily="34" charset="-120"/>
              </a:rPr>
              <a:t>ve</a:t>
            </a:r>
            <a:r>
              <a:rPr lang="en-US" sz="1729" kern="0" spc="-35" dirty="0">
                <a:solidFill>
                  <a:srgbClr val="2B2E3C"/>
                </a:solidFill>
                <a:latin typeface="Open Sans" pitchFamily="34" charset="0"/>
                <a:ea typeface="Open Sans" pitchFamily="34" charset="-122"/>
                <a:cs typeface="Open Sans" pitchFamily="34" charset="-120"/>
              </a:rPr>
              <a:t> </a:t>
            </a:r>
            <a:r>
              <a:rPr lang="en-US" sz="1729" kern="0" spc="-35" dirty="0" err="1">
                <a:solidFill>
                  <a:srgbClr val="2B2E3C"/>
                </a:solidFill>
                <a:latin typeface="Open Sans" pitchFamily="34" charset="0"/>
                <a:ea typeface="Open Sans" pitchFamily="34" charset="-122"/>
                <a:cs typeface="Open Sans" pitchFamily="34" charset="-120"/>
              </a:rPr>
              <a:t>hava</a:t>
            </a:r>
            <a:r>
              <a:rPr lang="en-US" sz="1729" kern="0" spc="-35" dirty="0">
                <a:solidFill>
                  <a:srgbClr val="2B2E3C"/>
                </a:solidFill>
                <a:latin typeface="Open Sans" pitchFamily="34" charset="0"/>
                <a:ea typeface="Open Sans" pitchFamily="34" charset="-122"/>
                <a:cs typeface="Open Sans" pitchFamily="34" charset="-120"/>
              </a:rPr>
              <a:t> </a:t>
            </a:r>
            <a:r>
              <a:rPr lang="en-US" sz="1729" kern="0" spc="-35" dirty="0" err="1">
                <a:solidFill>
                  <a:srgbClr val="2B2E3C"/>
                </a:solidFill>
                <a:latin typeface="Open Sans" pitchFamily="34" charset="0"/>
                <a:ea typeface="Open Sans" pitchFamily="34" charset="-122"/>
                <a:cs typeface="Open Sans" pitchFamily="34" charset="-120"/>
              </a:rPr>
              <a:t>kalitesine</a:t>
            </a:r>
            <a:r>
              <a:rPr lang="en-US" sz="1729" kern="0" spc="-35" dirty="0">
                <a:solidFill>
                  <a:srgbClr val="2B2E3C"/>
                </a:solidFill>
                <a:latin typeface="Open Sans" pitchFamily="34" charset="0"/>
                <a:ea typeface="Open Sans" pitchFamily="34" charset="-122"/>
                <a:cs typeface="Open Sans" pitchFamily="34" charset="-120"/>
              </a:rPr>
              <a:t> </a:t>
            </a:r>
            <a:r>
              <a:rPr lang="en-US" sz="1729" kern="0" spc="-35" dirty="0" err="1">
                <a:solidFill>
                  <a:srgbClr val="2B2E3C"/>
                </a:solidFill>
                <a:latin typeface="Open Sans" pitchFamily="34" charset="0"/>
                <a:ea typeface="Open Sans" pitchFamily="34" charset="-122"/>
                <a:cs typeface="Open Sans" pitchFamily="34" charset="-120"/>
              </a:rPr>
              <a:t>göre</a:t>
            </a:r>
            <a:r>
              <a:rPr lang="en-US" sz="1729" kern="0" spc="-35" dirty="0">
                <a:solidFill>
                  <a:srgbClr val="2B2E3C"/>
                </a:solidFill>
                <a:latin typeface="Open Sans" pitchFamily="34" charset="0"/>
                <a:ea typeface="Open Sans" pitchFamily="34" charset="-122"/>
                <a:cs typeface="Open Sans" pitchFamily="34" charset="-120"/>
              </a:rPr>
              <a:t> </a:t>
            </a:r>
            <a:r>
              <a:rPr lang="en-US" sz="1729" kern="0" spc="-35" dirty="0" err="1">
                <a:solidFill>
                  <a:srgbClr val="2B2E3C"/>
                </a:solidFill>
                <a:latin typeface="Open Sans" pitchFamily="34" charset="0"/>
                <a:ea typeface="Open Sans" pitchFamily="34" charset="-122"/>
                <a:cs typeface="Open Sans" pitchFamily="34" charset="-120"/>
              </a:rPr>
              <a:t>uyarılar</a:t>
            </a:r>
            <a:r>
              <a:rPr lang="en-US" sz="1729" kern="0" spc="-35" dirty="0">
                <a:solidFill>
                  <a:srgbClr val="2B2E3C"/>
                </a:solidFill>
                <a:latin typeface="Open Sans" pitchFamily="34" charset="0"/>
                <a:ea typeface="Open Sans" pitchFamily="34" charset="-122"/>
                <a:cs typeface="Open Sans" pitchFamily="34" charset="-120"/>
              </a:rPr>
              <a:t> </a:t>
            </a:r>
            <a:r>
              <a:rPr lang="en-US" sz="1729" kern="0" spc="-35" dirty="0" err="1">
                <a:solidFill>
                  <a:srgbClr val="2B2E3C"/>
                </a:solidFill>
                <a:latin typeface="Open Sans" pitchFamily="34" charset="0"/>
                <a:ea typeface="Open Sans" pitchFamily="34" charset="-122"/>
                <a:cs typeface="Open Sans" pitchFamily="34" charset="-120"/>
              </a:rPr>
              <a:t>alabilirsiniz</a:t>
            </a:r>
            <a:r>
              <a:rPr lang="en-US" sz="1729" kern="0" spc="-35" dirty="0">
                <a:solidFill>
                  <a:srgbClr val="2B2E3C"/>
                </a:solidFill>
                <a:latin typeface="Open Sans" pitchFamily="34" charset="0"/>
                <a:ea typeface="Open Sans" pitchFamily="34" charset="-122"/>
                <a:cs typeface="Open Sans" pitchFamily="34" charset="-120"/>
              </a:rPr>
              <a:t>. </a:t>
            </a:r>
            <a:r>
              <a:rPr lang="en-US" sz="1729" kern="0" spc="-35" dirty="0" err="1">
                <a:solidFill>
                  <a:srgbClr val="2B2E3C"/>
                </a:solidFill>
                <a:latin typeface="Open Sans" pitchFamily="34" charset="0"/>
                <a:ea typeface="Open Sans" pitchFamily="34" charset="-122"/>
                <a:cs typeface="Open Sans" pitchFamily="34" charset="-120"/>
              </a:rPr>
              <a:t>Ayrıca</a:t>
            </a:r>
            <a:r>
              <a:rPr lang="en-US" sz="1729" kern="0" spc="-35" dirty="0">
                <a:solidFill>
                  <a:srgbClr val="2B2E3C"/>
                </a:solidFill>
                <a:latin typeface="Open Sans" pitchFamily="34" charset="0"/>
                <a:ea typeface="Open Sans" pitchFamily="34" charset="-122"/>
                <a:cs typeface="Open Sans" pitchFamily="34" charset="-120"/>
              </a:rPr>
              <a:t> </a:t>
            </a:r>
            <a:r>
              <a:rPr lang="en-US" sz="1729" kern="0" spc="-35" dirty="0" err="1">
                <a:solidFill>
                  <a:srgbClr val="2B2E3C"/>
                </a:solidFill>
                <a:latin typeface="Open Sans" pitchFamily="34" charset="0"/>
                <a:ea typeface="Open Sans" pitchFamily="34" charset="-122"/>
                <a:cs typeface="Open Sans" pitchFamily="34" charset="-120"/>
              </a:rPr>
              <a:t>hesap</a:t>
            </a:r>
            <a:r>
              <a:rPr lang="en-US" sz="1729" kern="0" spc="-35" dirty="0">
                <a:solidFill>
                  <a:srgbClr val="2B2E3C"/>
                </a:solidFill>
                <a:latin typeface="Open Sans" pitchFamily="34" charset="0"/>
                <a:ea typeface="Open Sans" pitchFamily="34" charset="-122"/>
                <a:cs typeface="Open Sans" pitchFamily="34" charset="-120"/>
              </a:rPr>
              <a:t> </a:t>
            </a:r>
            <a:r>
              <a:rPr lang="en-US" sz="1729" kern="0" spc="-35" dirty="0" err="1">
                <a:solidFill>
                  <a:srgbClr val="2B2E3C"/>
                </a:solidFill>
                <a:latin typeface="Open Sans" pitchFamily="34" charset="0"/>
                <a:ea typeface="Open Sans" pitchFamily="34" charset="-122"/>
                <a:cs typeface="Open Sans" pitchFamily="34" charset="-120"/>
              </a:rPr>
              <a:t>bilgilerinizi</a:t>
            </a:r>
            <a:r>
              <a:rPr lang="en-US" sz="1729" kern="0" spc="-35" dirty="0">
                <a:solidFill>
                  <a:srgbClr val="2B2E3C"/>
                </a:solidFill>
                <a:latin typeface="Open Sans" pitchFamily="34" charset="0"/>
                <a:ea typeface="Open Sans" pitchFamily="34" charset="-122"/>
                <a:cs typeface="Open Sans" pitchFamily="34" charset="-120"/>
              </a:rPr>
              <a:t> </a:t>
            </a:r>
            <a:r>
              <a:rPr lang="en-US" sz="1729" kern="0" spc="-35" dirty="0" err="1">
                <a:solidFill>
                  <a:srgbClr val="2B2E3C"/>
                </a:solidFill>
                <a:latin typeface="Open Sans" pitchFamily="34" charset="0"/>
                <a:ea typeface="Open Sans" pitchFamily="34" charset="-122"/>
                <a:cs typeface="Open Sans" pitchFamily="34" charset="-120"/>
              </a:rPr>
              <a:t>düzenlemek</a:t>
            </a:r>
            <a:r>
              <a:rPr lang="en-US" sz="1729" kern="0" spc="-35" dirty="0">
                <a:solidFill>
                  <a:srgbClr val="2B2E3C"/>
                </a:solidFill>
                <a:latin typeface="Open Sans" pitchFamily="34" charset="0"/>
                <a:ea typeface="Open Sans" pitchFamily="34" charset="-122"/>
                <a:cs typeface="Open Sans" pitchFamily="34" charset="-120"/>
              </a:rPr>
              <a:t> </a:t>
            </a:r>
            <a:r>
              <a:rPr lang="en-US" sz="1729" kern="0" spc="-35" dirty="0" err="1">
                <a:solidFill>
                  <a:srgbClr val="2B2E3C"/>
                </a:solidFill>
                <a:latin typeface="Open Sans" pitchFamily="34" charset="0"/>
                <a:ea typeface="Open Sans" pitchFamily="34" charset="-122"/>
                <a:cs typeface="Open Sans" pitchFamily="34" charset="-120"/>
              </a:rPr>
              <a:t>ve</a:t>
            </a:r>
            <a:r>
              <a:rPr lang="en-US" sz="1729" kern="0" spc="-35" dirty="0">
                <a:solidFill>
                  <a:srgbClr val="2B2E3C"/>
                </a:solidFill>
                <a:latin typeface="Open Sans" pitchFamily="34" charset="0"/>
                <a:ea typeface="Open Sans" pitchFamily="34" charset="-122"/>
                <a:cs typeface="Open Sans" pitchFamily="34" charset="-120"/>
              </a:rPr>
              <a:t> site </a:t>
            </a:r>
            <a:r>
              <a:rPr lang="en-US" sz="1729" kern="0" spc="-35" dirty="0" err="1">
                <a:solidFill>
                  <a:srgbClr val="2B2E3C"/>
                </a:solidFill>
                <a:latin typeface="Open Sans" pitchFamily="34" charset="0"/>
                <a:ea typeface="Open Sans" pitchFamily="34" charset="-122"/>
                <a:cs typeface="Open Sans" pitchFamily="34" charset="-120"/>
              </a:rPr>
              <a:t>tercihlerinizi</a:t>
            </a:r>
            <a:r>
              <a:rPr lang="en-US" sz="1729" kern="0" spc="-35" dirty="0">
                <a:solidFill>
                  <a:srgbClr val="2B2E3C"/>
                </a:solidFill>
                <a:latin typeface="Open Sans" pitchFamily="34" charset="0"/>
                <a:ea typeface="Open Sans" pitchFamily="34" charset="-122"/>
                <a:cs typeface="Open Sans" pitchFamily="34" charset="-120"/>
              </a:rPr>
              <a:t> </a:t>
            </a:r>
            <a:r>
              <a:rPr lang="en-US" sz="1729" kern="0" spc="-35" dirty="0" err="1">
                <a:solidFill>
                  <a:srgbClr val="2B2E3C"/>
                </a:solidFill>
                <a:latin typeface="Open Sans" pitchFamily="34" charset="0"/>
                <a:ea typeface="Open Sans" pitchFamily="34" charset="-122"/>
                <a:cs typeface="Open Sans" pitchFamily="34" charset="-120"/>
              </a:rPr>
              <a:t>belirlemek</a:t>
            </a:r>
            <a:r>
              <a:rPr lang="en-US" sz="1729" kern="0" spc="-35" dirty="0">
                <a:solidFill>
                  <a:srgbClr val="2B2E3C"/>
                </a:solidFill>
                <a:latin typeface="Open Sans" pitchFamily="34" charset="0"/>
                <a:ea typeface="Open Sans" pitchFamily="34" charset="-122"/>
                <a:cs typeface="Open Sans" pitchFamily="34" charset="-120"/>
              </a:rPr>
              <a:t> </a:t>
            </a:r>
            <a:r>
              <a:rPr lang="en-US" sz="1729" kern="0" spc="-35" dirty="0" err="1">
                <a:solidFill>
                  <a:srgbClr val="2B2E3C"/>
                </a:solidFill>
                <a:latin typeface="Open Sans" pitchFamily="34" charset="0"/>
                <a:ea typeface="Open Sans" pitchFamily="34" charset="-122"/>
                <a:cs typeface="Open Sans" pitchFamily="34" charset="-120"/>
              </a:rPr>
              <a:t>için</a:t>
            </a:r>
            <a:r>
              <a:rPr lang="en-US" sz="1729" kern="0" spc="-35" dirty="0">
                <a:solidFill>
                  <a:srgbClr val="2B2E3C"/>
                </a:solidFill>
                <a:latin typeface="Open Sans" pitchFamily="34" charset="0"/>
                <a:ea typeface="Open Sans" pitchFamily="34" charset="-122"/>
                <a:cs typeface="Open Sans" pitchFamily="34" charset="-120"/>
              </a:rPr>
              <a:t> </a:t>
            </a:r>
            <a:r>
              <a:rPr lang="en-US" sz="1729" kern="0" spc="-35" dirty="0" err="1">
                <a:solidFill>
                  <a:srgbClr val="2B2E3C"/>
                </a:solidFill>
                <a:latin typeface="Open Sans" pitchFamily="34" charset="0"/>
                <a:ea typeface="Open Sans" pitchFamily="34" charset="-122"/>
                <a:cs typeface="Open Sans" pitchFamily="34" charset="-120"/>
              </a:rPr>
              <a:t>ayarlar</a:t>
            </a:r>
            <a:r>
              <a:rPr lang="en-US" sz="1729" kern="0" spc="-35" dirty="0">
                <a:solidFill>
                  <a:srgbClr val="2B2E3C"/>
                </a:solidFill>
                <a:latin typeface="Open Sans" pitchFamily="34" charset="0"/>
                <a:ea typeface="Open Sans" pitchFamily="34" charset="-122"/>
                <a:cs typeface="Open Sans" pitchFamily="34" charset="-120"/>
              </a:rPr>
              <a:t> </a:t>
            </a:r>
            <a:r>
              <a:rPr lang="en-US" sz="1729" kern="0" spc="-35" dirty="0" err="1">
                <a:solidFill>
                  <a:srgbClr val="2B2E3C"/>
                </a:solidFill>
                <a:latin typeface="Open Sans" pitchFamily="34" charset="0"/>
                <a:ea typeface="Open Sans" pitchFamily="34" charset="-122"/>
                <a:cs typeface="Open Sans" pitchFamily="34" charset="-120"/>
              </a:rPr>
              <a:t>bölümünü</a:t>
            </a:r>
            <a:r>
              <a:rPr lang="en-US" sz="1729" kern="0" spc="-35" dirty="0">
                <a:solidFill>
                  <a:srgbClr val="2B2E3C"/>
                </a:solidFill>
                <a:latin typeface="Open Sans" pitchFamily="34" charset="0"/>
                <a:ea typeface="Open Sans" pitchFamily="34" charset="-122"/>
                <a:cs typeface="Open Sans" pitchFamily="34" charset="-120"/>
              </a:rPr>
              <a:t> </a:t>
            </a:r>
            <a:r>
              <a:rPr lang="en-US" sz="1729" kern="0" spc="-35" dirty="0" err="1">
                <a:solidFill>
                  <a:srgbClr val="2B2E3C"/>
                </a:solidFill>
                <a:latin typeface="Open Sans" pitchFamily="34" charset="0"/>
                <a:ea typeface="Open Sans" pitchFamily="34" charset="-122"/>
                <a:cs typeface="Open Sans" pitchFamily="34" charset="-120"/>
              </a:rPr>
              <a:t>kullanabilirsiniz</a:t>
            </a:r>
            <a:r>
              <a:rPr lang="en-US" sz="1729" kern="0" spc="-35" dirty="0">
                <a:solidFill>
                  <a:srgbClr val="2B2E3C"/>
                </a:solidFill>
                <a:latin typeface="Open Sans" pitchFamily="34" charset="0"/>
                <a:ea typeface="Open Sans" pitchFamily="34" charset="-122"/>
                <a:cs typeface="Open Sans" pitchFamily="34" charset="-120"/>
              </a:rPr>
              <a:t>.</a:t>
            </a:r>
            <a:endParaRPr lang="en-US" sz="1729" dirty="0"/>
          </a:p>
          <a:p>
            <a:pPr marL="0" indent="0" algn="l">
              <a:lnSpc>
                <a:spcPts val="2766"/>
              </a:lnSpc>
              <a:buNone/>
            </a:pPr>
            <a:endParaRPr lang="en-US" sz="1729"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1975104" y="0"/>
            <a:ext cx="14630400" cy="8229600"/>
          </a:xfrm>
          <a:prstGeom prst="rect">
            <a:avLst/>
          </a:prstGeom>
          <a:solidFill>
            <a:srgbClr val="FFF8F0"/>
          </a:solidFill>
          <a:ln w="13097">
            <a:solidFill>
              <a:srgbClr val="E5E0DF"/>
            </a:solidFill>
            <a:prstDash val="solid"/>
          </a:ln>
        </p:spPr>
      </p:sp>
      <p:pic>
        <p:nvPicPr>
          <p:cNvPr id="4" name="Image 0" descr="preencoded.png"/>
          <p:cNvPicPr>
            <a:picLocks noChangeAspect="1"/>
          </p:cNvPicPr>
          <p:nvPr/>
        </p:nvPicPr>
        <p:blipFill>
          <a:blip r:embed="rId3"/>
          <a:stretch>
            <a:fillRect/>
          </a:stretch>
        </p:blipFill>
        <p:spPr>
          <a:xfrm>
            <a:off x="10972800" y="0"/>
            <a:ext cx="3657600" cy="8229600"/>
          </a:xfrm>
          <a:prstGeom prst="rect">
            <a:avLst/>
          </a:prstGeom>
        </p:spPr>
      </p:pic>
      <p:sp>
        <p:nvSpPr>
          <p:cNvPr id="5" name="Text 2"/>
          <p:cNvSpPr/>
          <p:nvPr/>
        </p:nvSpPr>
        <p:spPr>
          <a:xfrm>
            <a:off x="787241" y="747474"/>
            <a:ext cx="4198977" cy="656034"/>
          </a:xfrm>
          <a:prstGeom prst="rect">
            <a:avLst/>
          </a:prstGeom>
          <a:noFill/>
          <a:ln/>
        </p:spPr>
        <p:txBody>
          <a:bodyPr wrap="none" rtlCol="0" anchor="t"/>
          <a:lstStyle/>
          <a:p>
            <a:pPr marL="0" indent="0">
              <a:lnSpc>
                <a:spcPts val="5166"/>
              </a:lnSpc>
              <a:buNone/>
            </a:pPr>
            <a:r>
              <a:rPr lang="en-US" sz="4133" kern="0" spc="-124" dirty="0">
                <a:solidFill>
                  <a:srgbClr val="2C3F42"/>
                </a:solidFill>
                <a:latin typeface="Bitter" pitchFamily="34" charset="0"/>
                <a:ea typeface="Bitter" pitchFamily="34" charset="-122"/>
                <a:cs typeface="Bitter" pitchFamily="34" charset="-120"/>
              </a:rPr>
              <a:t>Geliştirme Planı</a:t>
            </a:r>
            <a:endParaRPr lang="en-US" sz="4133" dirty="0"/>
          </a:p>
        </p:txBody>
      </p:sp>
      <p:sp>
        <p:nvSpPr>
          <p:cNvPr id="6" name="Shape 3"/>
          <p:cNvSpPr/>
          <p:nvPr/>
        </p:nvSpPr>
        <p:spPr>
          <a:xfrm>
            <a:off x="787241" y="1882378"/>
            <a:ext cx="472321" cy="472321"/>
          </a:xfrm>
          <a:prstGeom prst="roundRect">
            <a:avLst>
              <a:gd name="adj" fmla="val 20003"/>
            </a:avLst>
          </a:prstGeom>
          <a:solidFill>
            <a:srgbClr val="FCE2CF"/>
          </a:solidFill>
          <a:ln w="13097">
            <a:solidFill>
              <a:srgbClr val="F9C59F"/>
            </a:solidFill>
            <a:prstDash val="solid"/>
          </a:ln>
        </p:spPr>
      </p:sp>
      <p:sp>
        <p:nvSpPr>
          <p:cNvPr id="7" name="Text 4"/>
          <p:cNvSpPr/>
          <p:nvPr/>
        </p:nvSpPr>
        <p:spPr>
          <a:xfrm>
            <a:off x="960715" y="1921669"/>
            <a:ext cx="125373" cy="393621"/>
          </a:xfrm>
          <a:prstGeom prst="rect">
            <a:avLst/>
          </a:prstGeom>
          <a:noFill/>
          <a:ln/>
        </p:spPr>
        <p:txBody>
          <a:bodyPr wrap="none" rtlCol="0" anchor="t"/>
          <a:lstStyle/>
          <a:p>
            <a:pPr marL="0" indent="0" algn="ctr">
              <a:lnSpc>
                <a:spcPts val="3100"/>
              </a:lnSpc>
              <a:buNone/>
            </a:pPr>
            <a:r>
              <a:rPr lang="en-US" sz="2480" kern="0" spc="-33" dirty="0">
                <a:solidFill>
                  <a:srgbClr val="2B2E3C"/>
                </a:solidFill>
                <a:latin typeface="Bitter" pitchFamily="34" charset="0"/>
                <a:ea typeface="Bitter" pitchFamily="34" charset="-122"/>
                <a:cs typeface="Bitter" pitchFamily="34" charset="-120"/>
              </a:rPr>
              <a:t>1</a:t>
            </a:r>
            <a:endParaRPr lang="en-US" sz="2480" dirty="0"/>
          </a:p>
        </p:txBody>
      </p:sp>
      <p:sp>
        <p:nvSpPr>
          <p:cNvPr id="8" name="Text 5"/>
          <p:cNvSpPr/>
          <p:nvPr/>
        </p:nvSpPr>
        <p:spPr>
          <a:xfrm>
            <a:off x="1469469" y="1954530"/>
            <a:ext cx="2767965" cy="328017"/>
          </a:xfrm>
          <a:prstGeom prst="rect">
            <a:avLst/>
          </a:prstGeom>
          <a:noFill/>
          <a:ln/>
        </p:spPr>
        <p:txBody>
          <a:bodyPr wrap="none" rtlCol="0" anchor="t"/>
          <a:lstStyle/>
          <a:p>
            <a:pPr marL="0" indent="0">
              <a:lnSpc>
                <a:spcPts val="2583"/>
              </a:lnSpc>
              <a:buNone/>
            </a:pPr>
            <a:r>
              <a:rPr lang="en-US" sz="2066" kern="0" spc="-62" dirty="0">
                <a:solidFill>
                  <a:srgbClr val="2B2E3C"/>
                </a:solidFill>
                <a:latin typeface="Bitter" pitchFamily="34" charset="0"/>
                <a:ea typeface="Bitter" pitchFamily="34" charset="-122"/>
                <a:cs typeface="Bitter" pitchFamily="34" charset="-120"/>
              </a:rPr>
              <a:t>Daha Fazla Veri Kaynağı</a:t>
            </a:r>
            <a:endParaRPr lang="en-US" sz="2066" dirty="0"/>
          </a:p>
        </p:txBody>
      </p:sp>
      <p:sp>
        <p:nvSpPr>
          <p:cNvPr id="9" name="Text 6"/>
          <p:cNvSpPr/>
          <p:nvPr/>
        </p:nvSpPr>
        <p:spPr>
          <a:xfrm>
            <a:off x="1469469" y="2492454"/>
            <a:ext cx="8716089" cy="1007269"/>
          </a:xfrm>
          <a:prstGeom prst="rect">
            <a:avLst/>
          </a:prstGeom>
          <a:noFill/>
          <a:ln/>
        </p:spPr>
        <p:txBody>
          <a:bodyPr wrap="square" rtlCol="0" anchor="t"/>
          <a:lstStyle/>
          <a:p>
            <a:pPr marL="0" indent="0">
              <a:lnSpc>
                <a:spcPts val="2645"/>
              </a:lnSpc>
              <a:buNone/>
            </a:pPr>
            <a:r>
              <a:rPr lang="en-US" sz="1653" kern="0" spc="-33" dirty="0">
                <a:solidFill>
                  <a:srgbClr val="2B2E3C"/>
                </a:solidFill>
                <a:latin typeface="Open Sans" pitchFamily="34" charset="0"/>
                <a:ea typeface="Open Sans" pitchFamily="34" charset="-122"/>
                <a:cs typeface="Open Sans" pitchFamily="34" charset="-120"/>
              </a:rPr>
              <a:t>Hava kalitesi verilerini daha fazla kaynaktan alarak doğruluğunu artırmayı hedefliyoruz. Daha geniş bir veri tabanına sahip olarak kullanıcılara kapsamlı bilgiler sunmayı hedefliyoruz.</a:t>
            </a:r>
            <a:endParaRPr lang="en-US" sz="1653" dirty="0"/>
          </a:p>
        </p:txBody>
      </p:sp>
      <p:sp>
        <p:nvSpPr>
          <p:cNvPr id="10" name="Shape 7"/>
          <p:cNvSpPr/>
          <p:nvPr/>
        </p:nvSpPr>
        <p:spPr>
          <a:xfrm>
            <a:off x="787241" y="3873579"/>
            <a:ext cx="472321" cy="472321"/>
          </a:xfrm>
          <a:prstGeom prst="roundRect">
            <a:avLst>
              <a:gd name="adj" fmla="val 20003"/>
            </a:avLst>
          </a:prstGeom>
          <a:solidFill>
            <a:srgbClr val="FCE2CF"/>
          </a:solidFill>
          <a:ln w="13097">
            <a:solidFill>
              <a:srgbClr val="F9C59F"/>
            </a:solidFill>
            <a:prstDash val="solid"/>
          </a:ln>
        </p:spPr>
      </p:sp>
      <p:sp>
        <p:nvSpPr>
          <p:cNvPr id="11" name="Text 8"/>
          <p:cNvSpPr/>
          <p:nvPr/>
        </p:nvSpPr>
        <p:spPr>
          <a:xfrm>
            <a:off x="937855" y="3912870"/>
            <a:ext cx="171093" cy="393621"/>
          </a:xfrm>
          <a:prstGeom prst="rect">
            <a:avLst/>
          </a:prstGeom>
          <a:noFill/>
          <a:ln/>
        </p:spPr>
        <p:txBody>
          <a:bodyPr wrap="none" rtlCol="0" anchor="t"/>
          <a:lstStyle/>
          <a:p>
            <a:pPr marL="0" indent="0" algn="ctr">
              <a:lnSpc>
                <a:spcPts val="3100"/>
              </a:lnSpc>
              <a:buNone/>
            </a:pPr>
            <a:r>
              <a:rPr lang="en-US" sz="2480" kern="0" spc="-33" dirty="0">
                <a:solidFill>
                  <a:srgbClr val="2B2E3C"/>
                </a:solidFill>
                <a:latin typeface="Bitter" pitchFamily="34" charset="0"/>
                <a:ea typeface="Bitter" pitchFamily="34" charset="-122"/>
                <a:cs typeface="Bitter" pitchFamily="34" charset="-120"/>
              </a:rPr>
              <a:t>2</a:t>
            </a:r>
            <a:endParaRPr lang="en-US" sz="2480" dirty="0"/>
          </a:p>
        </p:txBody>
      </p:sp>
      <p:sp>
        <p:nvSpPr>
          <p:cNvPr id="12" name="Text 9"/>
          <p:cNvSpPr/>
          <p:nvPr/>
        </p:nvSpPr>
        <p:spPr>
          <a:xfrm>
            <a:off x="1469469" y="3945731"/>
            <a:ext cx="2988112" cy="328017"/>
          </a:xfrm>
          <a:prstGeom prst="rect">
            <a:avLst/>
          </a:prstGeom>
          <a:noFill/>
          <a:ln/>
        </p:spPr>
        <p:txBody>
          <a:bodyPr wrap="none" rtlCol="0" anchor="t"/>
          <a:lstStyle/>
          <a:p>
            <a:pPr marL="0" indent="0">
              <a:lnSpc>
                <a:spcPts val="2583"/>
              </a:lnSpc>
              <a:buNone/>
            </a:pPr>
            <a:r>
              <a:rPr lang="en-US" sz="2066" kern="0" spc="-62" dirty="0">
                <a:solidFill>
                  <a:srgbClr val="2B2E3C"/>
                </a:solidFill>
                <a:latin typeface="Bitter" pitchFamily="34" charset="0"/>
                <a:ea typeface="Bitter" pitchFamily="34" charset="-122"/>
                <a:cs typeface="Bitter" pitchFamily="34" charset="-120"/>
              </a:rPr>
              <a:t>Kullanıcı Özelleştirmeleri</a:t>
            </a:r>
            <a:endParaRPr lang="en-US" sz="2066" dirty="0"/>
          </a:p>
        </p:txBody>
      </p:sp>
      <p:sp>
        <p:nvSpPr>
          <p:cNvPr id="13" name="Text 10"/>
          <p:cNvSpPr/>
          <p:nvPr/>
        </p:nvSpPr>
        <p:spPr>
          <a:xfrm>
            <a:off x="1469469" y="4483656"/>
            <a:ext cx="8716089" cy="1007269"/>
          </a:xfrm>
          <a:prstGeom prst="rect">
            <a:avLst/>
          </a:prstGeom>
          <a:noFill/>
          <a:ln/>
        </p:spPr>
        <p:txBody>
          <a:bodyPr wrap="square" rtlCol="0" anchor="t"/>
          <a:lstStyle/>
          <a:p>
            <a:pPr marL="0" indent="0">
              <a:lnSpc>
                <a:spcPts val="2645"/>
              </a:lnSpc>
              <a:buNone/>
            </a:pPr>
            <a:r>
              <a:rPr lang="en-US" sz="1653" kern="0" spc="-33" dirty="0">
                <a:solidFill>
                  <a:srgbClr val="2B2E3C"/>
                </a:solidFill>
                <a:latin typeface="Open Sans" pitchFamily="34" charset="0"/>
                <a:ea typeface="Open Sans" pitchFamily="34" charset="-122"/>
                <a:cs typeface="Open Sans" pitchFamily="34" charset="-120"/>
              </a:rPr>
              <a:t>Kullanıcılarımızın tercihlerine daha fazla odaklanmak için özelleştirilebilir arayüz ve bildirim seçenekleri sunmayı planlıyoruz. Böylece her kullanıcının ihtiyacına daha uygun bir deneyim sunacağız.</a:t>
            </a:r>
            <a:endParaRPr lang="en-US" sz="1653" dirty="0"/>
          </a:p>
        </p:txBody>
      </p:sp>
      <p:sp>
        <p:nvSpPr>
          <p:cNvPr id="14" name="Shape 11"/>
          <p:cNvSpPr/>
          <p:nvPr/>
        </p:nvSpPr>
        <p:spPr>
          <a:xfrm>
            <a:off x="787241" y="5864781"/>
            <a:ext cx="472321" cy="472321"/>
          </a:xfrm>
          <a:prstGeom prst="roundRect">
            <a:avLst>
              <a:gd name="adj" fmla="val 20003"/>
            </a:avLst>
          </a:prstGeom>
          <a:solidFill>
            <a:srgbClr val="FCE2CF"/>
          </a:solidFill>
          <a:ln w="13097">
            <a:solidFill>
              <a:srgbClr val="F9C59F"/>
            </a:solidFill>
            <a:prstDash val="solid"/>
          </a:ln>
        </p:spPr>
      </p:sp>
      <p:sp>
        <p:nvSpPr>
          <p:cNvPr id="15" name="Text 12"/>
          <p:cNvSpPr/>
          <p:nvPr/>
        </p:nvSpPr>
        <p:spPr>
          <a:xfrm>
            <a:off x="934045" y="5904071"/>
            <a:ext cx="178713" cy="393621"/>
          </a:xfrm>
          <a:prstGeom prst="rect">
            <a:avLst/>
          </a:prstGeom>
          <a:noFill/>
          <a:ln/>
        </p:spPr>
        <p:txBody>
          <a:bodyPr wrap="none" rtlCol="0" anchor="t"/>
          <a:lstStyle/>
          <a:p>
            <a:pPr marL="0" indent="0" algn="ctr">
              <a:lnSpc>
                <a:spcPts val="3100"/>
              </a:lnSpc>
              <a:buNone/>
            </a:pPr>
            <a:r>
              <a:rPr lang="en-US" sz="2480" kern="0" spc="-33" dirty="0">
                <a:solidFill>
                  <a:srgbClr val="2B2E3C"/>
                </a:solidFill>
                <a:latin typeface="Bitter" pitchFamily="34" charset="0"/>
                <a:ea typeface="Bitter" pitchFamily="34" charset="-122"/>
                <a:cs typeface="Bitter" pitchFamily="34" charset="-120"/>
              </a:rPr>
              <a:t>3</a:t>
            </a:r>
            <a:endParaRPr lang="en-US" sz="2480" dirty="0"/>
          </a:p>
        </p:txBody>
      </p:sp>
      <p:sp>
        <p:nvSpPr>
          <p:cNvPr id="16" name="Text 13"/>
          <p:cNvSpPr/>
          <p:nvPr/>
        </p:nvSpPr>
        <p:spPr>
          <a:xfrm>
            <a:off x="1469469" y="5936933"/>
            <a:ext cx="2380059" cy="328017"/>
          </a:xfrm>
          <a:prstGeom prst="rect">
            <a:avLst/>
          </a:prstGeom>
          <a:noFill/>
          <a:ln/>
        </p:spPr>
        <p:txBody>
          <a:bodyPr wrap="none" rtlCol="0" anchor="t"/>
          <a:lstStyle/>
          <a:p>
            <a:pPr marL="0" indent="0">
              <a:lnSpc>
                <a:spcPts val="2583"/>
              </a:lnSpc>
              <a:buNone/>
            </a:pPr>
            <a:r>
              <a:rPr lang="en-US" sz="2066" kern="0" spc="-62" dirty="0">
                <a:solidFill>
                  <a:srgbClr val="2B2E3C"/>
                </a:solidFill>
                <a:latin typeface="Bitter" pitchFamily="34" charset="0"/>
                <a:ea typeface="Bitter" pitchFamily="34" charset="-122"/>
                <a:cs typeface="Bitter" pitchFamily="34" charset="-120"/>
              </a:rPr>
              <a:t>Daha Fazla Etkileşim</a:t>
            </a:r>
            <a:endParaRPr lang="en-US" sz="2066" dirty="0"/>
          </a:p>
        </p:txBody>
      </p:sp>
      <p:sp>
        <p:nvSpPr>
          <p:cNvPr id="17" name="Text 14"/>
          <p:cNvSpPr/>
          <p:nvPr/>
        </p:nvSpPr>
        <p:spPr>
          <a:xfrm>
            <a:off x="1469469" y="6474857"/>
            <a:ext cx="8716089" cy="1007269"/>
          </a:xfrm>
          <a:prstGeom prst="rect">
            <a:avLst/>
          </a:prstGeom>
          <a:noFill/>
          <a:ln/>
        </p:spPr>
        <p:txBody>
          <a:bodyPr wrap="square" rtlCol="0" anchor="t"/>
          <a:lstStyle/>
          <a:p>
            <a:pPr marL="0" indent="0">
              <a:lnSpc>
                <a:spcPts val="2645"/>
              </a:lnSpc>
              <a:buNone/>
            </a:pPr>
            <a:r>
              <a:rPr lang="en-US" sz="1653" kern="0" spc="-33" dirty="0">
                <a:solidFill>
                  <a:srgbClr val="2B2E3C"/>
                </a:solidFill>
                <a:latin typeface="Open Sans" pitchFamily="34" charset="0"/>
                <a:ea typeface="Open Sans" pitchFamily="34" charset="-122"/>
                <a:cs typeface="Open Sans" pitchFamily="34" charset="-120"/>
              </a:rPr>
              <a:t>Kullanıcı topluluğunu ve geri bildirimlerini daha fazla dahil ederek, hava kalitesi konusunda farkındalığı artırmayı hedefliyoruz. İnsanların çevre bilincini yükseltmek ve toplumun daha temiz bir geleceğe yönelmesini sağlamak için projeler geliştirmeyi planlıyoruz.</a:t>
            </a:r>
            <a:endParaRPr lang="en-US" sz="1653"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w="13811">
            <a:solidFill>
              <a:srgbClr val="E5E0DF"/>
            </a:solidFill>
            <a:prstDash val="solid"/>
          </a:ln>
        </p:spPr>
      </p:sp>
      <p:pic>
        <p:nvPicPr>
          <p:cNvPr id="4"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5" name="Shape 2"/>
          <p:cNvSpPr/>
          <p:nvPr/>
        </p:nvSpPr>
        <p:spPr>
          <a:xfrm>
            <a:off x="0" y="0"/>
            <a:ext cx="14630400" cy="8229600"/>
          </a:xfrm>
          <a:prstGeom prst="rect">
            <a:avLst/>
          </a:prstGeom>
          <a:solidFill>
            <a:srgbClr val="FFF8F0">
              <a:alpha val="85000"/>
            </a:srgbClr>
          </a:solidFill>
          <a:ln/>
        </p:spPr>
      </p:sp>
      <p:sp>
        <p:nvSpPr>
          <p:cNvPr id="6" name="Text 3"/>
          <p:cNvSpPr/>
          <p:nvPr/>
        </p:nvSpPr>
        <p:spPr>
          <a:xfrm>
            <a:off x="2243471" y="3067883"/>
            <a:ext cx="4589286" cy="694373"/>
          </a:xfrm>
          <a:prstGeom prst="rect">
            <a:avLst/>
          </a:prstGeom>
          <a:noFill/>
          <a:ln/>
        </p:spPr>
        <p:txBody>
          <a:bodyPr wrap="none" rtlCol="0" anchor="t"/>
          <a:lstStyle/>
          <a:p>
            <a:pPr marL="0" indent="0">
              <a:lnSpc>
                <a:spcPts val="5468"/>
              </a:lnSpc>
              <a:buNone/>
            </a:pPr>
            <a:r>
              <a:rPr lang="en-US" sz="4374" kern="0" spc="-131" dirty="0">
                <a:solidFill>
                  <a:srgbClr val="2C3F42"/>
                </a:solidFill>
                <a:latin typeface="Bitter" pitchFamily="34" charset="0"/>
                <a:ea typeface="Bitter" pitchFamily="34" charset="-122"/>
                <a:cs typeface="Bitter" pitchFamily="34" charset="-120"/>
              </a:rPr>
              <a:t>Sonuç ve Özet</a:t>
            </a:r>
            <a:endParaRPr lang="en-US" sz="4374" dirty="0"/>
          </a:p>
        </p:txBody>
      </p:sp>
      <p:sp>
        <p:nvSpPr>
          <p:cNvPr id="7" name="Text 4"/>
          <p:cNvSpPr/>
          <p:nvPr/>
        </p:nvSpPr>
        <p:spPr>
          <a:xfrm>
            <a:off x="2037993" y="4095512"/>
            <a:ext cx="10554414" cy="1066205"/>
          </a:xfrm>
          <a:prstGeom prst="rect">
            <a:avLst/>
          </a:prstGeom>
          <a:noFill/>
          <a:ln/>
        </p:spPr>
        <p:txBody>
          <a:bodyPr wrap="square" rtlCol="0" anchor="t"/>
          <a:lstStyle/>
          <a:p>
            <a:pPr marL="0" indent="0">
              <a:lnSpc>
                <a:spcPts val="2799"/>
              </a:lnSpc>
              <a:buNone/>
            </a:pPr>
            <a:r>
              <a:rPr lang="en-US" sz="1750" kern="0" spc="-35" dirty="0">
                <a:solidFill>
                  <a:srgbClr val="2B2E3C"/>
                </a:solidFill>
                <a:latin typeface="Open Sans" pitchFamily="34" charset="0"/>
                <a:ea typeface="Open Sans" pitchFamily="34" charset="-122"/>
                <a:cs typeface="Open Sans" pitchFamily="34" charset="-120"/>
              </a:rPr>
              <a:t>Hava kalitesini izleme sitesi, sağlığımızı korumak ve çevremizi temiz tutmak için önemli bir araçtır. Bilinçli kararlar almak, çevre bilincini artırmak ve gelecek nesillere temiz bir dünya bırakmak için hava kalitesini izlemeye başlayın. Sitemizi ziyaret ederek bu önemli konuda bilgi sahibi olun ve harekete geçin.</a:t>
            </a:r>
            <a:endParaRPr lang="en-US" sz="1750" dirty="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CEEE4"/>
        </a:solidFill>
        <a:effectLst/>
      </p:bgPr>
    </p:bg>
    <p:spTree>
      <p:nvGrpSpPr>
        <p:cNvPr id="1" name=""/>
        <p:cNvGrpSpPr/>
        <p:nvPr/>
      </p:nvGrpSpPr>
      <p:grpSpPr>
        <a:xfrm>
          <a:off x="0" y="0"/>
          <a:ext cx="0" cy="0"/>
          <a:chOff x="0" y="0"/>
          <a:chExt cx="0" cy="0"/>
        </a:xfrm>
      </p:grpSpPr>
      <p:sp>
        <p:nvSpPr>
          <p:cNvPr id="2" name="Shape 2"/>
          <p:cNvSpPr/>
          <p:nvPr/>
        </p:nvSpPr>
        <p:spPr>
          <a:xfrm>
            <a:off x="0" y="36576"/>
            <a:ext cx="14630400" cy="8229600"/>
          </a:xfrm>
          <a:prstGeom prst="rect">
            <a:avLst/>
          </a:prstGeom>
          <a:solidFill>
            <a:srgbClr val="FFF8F0"/>
          </a:solidFill>
          <a:ln/>
        </p:spPr>
      </p:sp>
      <p:sp>
        <p:nvSpPr>
          <p:cNvPr id="5" name="Metin kutusu 4"/>
          <p:cNvSpPr txBox="1"/>
          <p:nvPr/>
        </p:nvSpPr>
        <p:spPr>
          <a:xfrm>
            <a:off x="4059936" y="1114972"/>
            <a:ext cx="5937504" cy="707886"/>
          </a:xfrm>
          <a:prstGeom prst="rect">
            <a:avLst/>
          </a:prstGeom>
          <a:noFill/>
        </p:spPr>
        <p:txBody>
          <a:bodyPr wrap="square" rtlCol="0">
            <a:spAutoFit/>
          </a:bodyPr>
          <a:lstStyle/>
          <a:p>
            <a:r>
              <a:rPr lang="tr-TR" sz="4000" dirty="0" smtClean="0">
                <a:latin typeface="Arial" panose="020B0604020202020204" pitchFamily="34" charset="0"/>
                <a:ea typeface="Bitter"/>
                <a:cs typeface="Arial" panose="020B0604020202020204" pitchFamily="34" charset="0"/>
              </a:rPr>
              <a:t>Kullanılacak Teknolojiler</a:t>
            </a:r>
            <a:endParaRPr lang="tr-TR" sz="4000" dirty="0">
              <a:latin typeface="Arial" panose="020B0604020202020204" pitchFamily="34" charset="0"/>
              <a:ea typeface="Bitter"/>
              <a:cs typeface="Arial" panose="020B0604020202020204" pitchFamily="34" charset="0"/>
            </a:endParaRPr>
          </a:p>
        </p:txBody>
      </p:sp>
      <p:sp>
        <p:nvSpPr>
          <p:cNvPr id="6" name="Metin kutusu 5"/>
          <p:cNvSpPr txBox="1"/>
          <p:nvPr/>
        </p:nvSpPr>
        <p:spPr>
          <a:xfrm>
            <a:off x="1328928" y="2316480"/>
            <a:ext cx="3115287" cy="584775"/>
          </a:xfrm>
          <a:prstGeom prst="rect">
            <a:avLst/>
          </a:prstGeom>
          <a:noFill/>
        </p:spPr>
        <p:txBody>
          <a:bodyPr wrap="square" rtlCol="0">
            <a:spAutoFit/>
          </a:bodyPr>
          <a:lstStyle/>
          <a:p>
            <a:r>
              <a:rPr lang="tr-TR" sz="3200" dirty="0" err="1" smtClean="0">
                <a:latin typeface="Arial" panose="020B0604020202020204" pitchFamily="34" charset="0"/>
                <a:cs typeface="Arial" panose="020B0604020202020204" pitchFamily="34" charset="0"/>
              </a:rPr>
              <a:t>Frontend</a:t>
            </a:r>
            <a:endParaRPr lang="tr-TR" sz="3200" dirty="0">
              <a:latin typeface="Arial" panose="020B0604020202020204" pitchFamily="34" charset="0"/>
              <a:cs typeface="Arial" panose="020B0604020202020204" pitchFamily="34" charset="0"/>
            </a:endParaRPr>
          </a:p>
        </p:txBody>
      </p:sp>
      <p:sp>
        <p:nvSpPr>
          <p:cNvPr id="7" name="Metin kutusu 6"/>
          <p:cNvSpPr txBox="1"/>
          <p:nvPr/>
        </p:nvSpPr>
        <p:spPr>
          <a:xfrm>
            <a:off x="6217920" y="2316479"/>
            <a:ext cx="6150864" cy="584775"/>
          </a:xfrm>
          <a:prstGeom prst="rect">
            <a:avLst/>
          </a:prstGeom>
          <a:noFill/>
        </p:spPr>
        <p:txBody>
          <a:bodyPr wrap="square" rtlCol="0">
            <a:spAutoFit/>
          </a:bodyPr>
          <a:lstStyle/>
          <a:p>
            <a:r>
              <a:rPr lang="tr-TR" sz="3200" dirty="0" err="1" smtClean="0">
                <a:latin typeface="Arial" panose="020B0604020202020204" pitchFamily="34" charset="0"/>
                <a:cs typeface="Arial" panose="020B0604020202020204" pitchFamily="34" charset="0"/>
              </a:rPr>
              <a:t>Backend</a:t>
            </a:r>
            <a:endParaRPr lang="tr-TR" sz="3200" dirty="0">
              <a:latin typeface="Arial" panose="020B0604020202020204" pitchFamily="34" charset="0"/>
              <a:cs typeface="Arial" panose="020B0604020202020204" pitchFamily="34" charset="0"/>
            </a:endParaRPr>
          </a:p>
        </p:txBody>
      </p:sp>
      <p:sp>
        <p:nvSpPr>
          <p:cNvPr id="8" name="Metin kutusu 7"/>
          <p:cNvSpPr txBox="1"/>
          <p:nvPr/>
        </p:nvSpPr>
        <p:spPr>
          <a:xfrm>
            <a:off x="1328928" y="2913448"/>
            <a:ext cx="1662526" cy="1015663"/>
          </a:xfrm>
          <a:prstGeom prst="rect">
            <a:avLst/>
          </a:prstGeom>
          <a:noFill/>
        </p:spPr>
        <p:txBody>
          <a:bodyPr wrap="square" rtlCol="0">
            <a:spAutoFit/>
          </a:bodyPr>
          <a:lstStyle/>
          <a:p>
            <a:r>
              <a:rPr lang="tr-TR" sz="2000" dirty="0" smtClean="0">
                <a:latin typeface="Arial" panose="020B0604020202020204" pitchFamily="34" charset="0"/>
                <a:cs typeface="Arial" panose="020B0604020202020204" pitchFamily="34" charset="0"/>
              </a:rPr>
              <a:t>Html</a:t>
            </a:r>
          </a:p>
          <a:p>
            <a:r>
              <a:rPr lang="tr-TR" sz="2000" dirty="0" err="1" smtClean="0">
                <a:latin typeface="Arial" panose="020B0604020202020204" pitchFamily="34" charset="0"/>
                <a:cs typeface="Arial" panose="020B0604020202020204" pitchFamily="34" charset="0"/>
              </a:rPr>
              <a:t>Css</a:t>
            </a:r>
            <a:endParaRPr lang="tr-TR" sz="2000" dirty="0" smtClean="0">
              <a:latin typeface="Arial" panose="020B0604020202020204" pitchFamily="34" charset="0"/>
              <a:cs typeface="Arial" panose="020B0604020202020204" pitchFamily="34" charset="0"/>
            </a:endParaRPr>
          </a:p>
          <a:p>
            <a:r>
              <a:rPr lang="tr-TR" sz="2000" dirty="0" err="1" smtClean="0">
                <a:latin typeface="Arial" panose="020B0604020202020204" pitchFamily="34" charset="0"/>
                <a:cs typeface="Arial" panose="020B0604020202020204" pitchFamily="34" charset="0"/>
              </a:rPr>
              <a:t>JavaScript</a:t>
            </a:r>
            <a:endParaRPr lang="tr-TR" sz="2000" dirty="0">
              <a:latin typeface="Arial" panose="020B0604020202020204" pitchFamily="34" charset="0"/>
              <a:cs typeface="Arial" panose="020B0604020202020204" pitchFamily="34" charset="0"/>
            </a:endParaRPr>
          </a:p>
        </p:txBody>
      </p:sp>
      <p:sp>
        <p:nvSpPr>
          <p:cNvPr id="9" name="Metin kutusu 8"/>
          <p:cNvSpPr txBox="1"/>
          <p:nvPr/>
        </p:nvSpPr>
        <p:spPr>
          <a:xfrm>
            <a:off x="6146244" y="2901254"/>
            <a:ext cx="1107996" cy="369332"/>
          </a:xfrm>
          <a:prstGeom prst="rect">
            <a:avLst/>
          </a:prstGeom>
          <a:noFill/>
        </p:spPr>
        <p:txBody>
          <a:bodyPr wrap="none" rtlCol="0">
            <a:spAutoFit/>
          </a:bodyPr>
          <a:lstStyle/>
          <a:p>
            <a:r>
              <a:rPr lang="tr-TR" dirty="0" smtClean="0">
                <a:latin typeface="Arial" panose="020B0604020202020204" pitchFamily="34" charset="0"/>
                <a:cs typeface="Arial" panose="020B0604020202020204" pitchFamily="34" charset="0"/>
              </a:rPr>
              <a:t>.</a:t>
            </a:r>
            <a:r>
              <a:rPr lang="tr-TR" dirty="0" err="1" smtClean="0">
                <a:latin typeface="Arial" panose="020B0604020202020204" pitchFamily="34" charset="0"/>
                <a:cs typeface="Arial" panose="020B0604020202020204" pitchFamily="34" charset="0"/>
              </a:rPr>
              <a:t>NetCore</a:t>
            </a:r>
            <a:endParaRPr lang="tr-TR" dirty="0">
              <a:latin typeface="Arial" panose="020B0604020202020204" pitchFamily="34" charset="0"/>
              <a:cs typeface="Arial" panose="020B0604020202020204" pitchFamily="34" charset="0"/>
            </a:endParaRPr>
          </a:p>
        </p:txBody>
      </p:sp>
      <p:sp>
        <p:nvSpPr>
          <p:cNvPr id="10" name="Metin kutusu 9"/>
          <p:cNvSpPr txBox="1"/>
          <p:nvPr/>
        </p:nvSpPr>
        <p:spPr>
          <a:xfrm>
            <a:off x="11094720" y="2316039"/>
            <a:ext cx="1984839" cy="584775"/>
          </a:xfrm>
          <a:prstGeom prst="rect">
            <a:avLst/>
          </a:prstGeom>
          <a:noFill/>
        </p:spPr>
        <p:txBody>
          <a:bodyPr wrap="none" rtlCol="0">
            <a:spAutoFit/>
          </a:bodyPr>
          <a:lstStyle/>
          <a:p>
            <a:r>
              <a:rPr lang="tr-TR" sz="3200" dirty="0" err="1" smtClean="0">
                <a:latin typeface="Arial" panose="020B0604020202020204" pitchFamily="34" charset="0"/>
                <a:cs typeface="Arial" panose="020B0604020202020204" pitchFamily="34" charset="0"/>
              </a:rPr>
              <a:t>DataBase</a:t>
            </a:r>
            <a:endParaRPr lang="tr-TR" sz="3200" dirty="0">
              <a:latin typeface="Arial" panose="020B0604020202020204" pitchFamily="34" charset="0"/>
              <a:cs typeface="Arial" panose="020B0604020202020204" pitchFamily="34" charset="0"/>
            </a:endParaRPr>
          </a:p>
        </p:txBody>
      </p:sp>
      <p:sp>
        <p:nvSpPr>
          <p:cNvPr id="11" name="Metin kutusu 10"/>
          <p:cNvSpPr txBox="1"/>
          <p:nvPr/>
        </p:nvSpPr>
        <p:spPr>
          <a:xfrm>
            <a:off x="11156733" y="2901255"/>
            <a:ext cx="1044959" cy="369332"/>
          </a:xfrm>
          <a:prstGeom prst="rect">
            <a:avLst/>
          </a:prstGeom>
          <a:noFill/>
        </p:spPr>
        <p:txBody>
          <a:bodyPr wrap="square" rtlCol="0">
            <a:spAutoFit/>
          </a:bodyPr>
          <a:lstStyle/>
          <a:p>
            <a:r>
              <a:rPr lang="tr-TR" dirty="0" err="1" smtClean="0">
                <a:latin typeface="Arial" panose="020B0604020202020204" pitchFamily="34" charset="0"/>
                <a:cs typeface="Arial" panose="020B0604020202020204" pitchFamily="34" charset="0"/>
              </a:rPr>
              <a:t>Mssql</a:t>
            </a:r>
            <a:endParaRPr lang="tr-TR"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68981911"/>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eması">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145</TotalTime>
  <Words>601</Words>
  <Application>Microsoft Office PowerPoint</Application>
  <PresentationFormat>Özel</PresentationFormat>
  <Paragraphs>74</Paragraphs>
  <Slides>18</Slides>
  <Notes>8</Notes>
  <HiddenSlides>0</HiddenSlides>
  <MMClips>0</MMClips>
  <ScaleCrop>false</ScaleCrop>
  <HeadingPairs>
    <vt:vector size="6" baseType="variant">
      <vt:variant>
        <vt:lpstr>Kullanılan Yazı Tipleri</vt:lpstr>
      </vt:variant>
      <vt:variant>
        <vt:i4>5</vt:i4>
      </vt:variant>
      <vt:variant>
        <vt:lpstr>Tema</vt:lpstr>
      </vt:variant>
      <vt:variant>
        <vt:i4>1</vt:i4>
      </vt:variant>
      <vt:variant>
        <vt:lpstr>Slayt Başlıkları</vt:lpstr>
      </vt:variant>
      <vt:variant>
        <vt:i4>18</vt:i4>
      </vt:variant>
    </vt:vector>
  </HeadingPairs>
  <TitlesOfParts>
    <vt:vector size="24" baseType="lpstr">
      <vt:lpstr>Arial</vt:lpstr>
      <vt:lpstr>Arial Black</vt:lpstr>
      <vt:lpstr>Bitter</vt:lpstr>
      <vt:lpstr>Calibri</vt:lpstr>
      <vt:lpstr>Open Sans</vt:lpstr>
      <vt:lpstr>Office Theme</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Ahmet Çorak</cp:lastModifiedBy>
  <cp:revision>16</cp:revision>
  <dcterms:created xsi:type="dcterms:W3CDTF">2023-11-17T23:02:17Z</dcterms:created>
  <dcterms:modified xsi:type="dcterms:W3CDTF">2023-11-20T11:35:19Z</dcterms:modified>
</cp:coreProperties>
</file>